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346" r:id="rId4"/>
    <p:sldId id="348" r:id="rId5"/>
    <p:sldId id="347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6" r:id="rId28"/>
    <p:sldId id="370" r:id="rId29"/>
    <p:sldId id="371" r:id="rId30"/>
    <p:sldId id="372" r:id="rId31"/>
    <p:sldId id="373" r:id="rId32"/>
    <p:sldId id="374" r:id="rId33"/>
    <p:sldId id="375" r:id="rId34"/>
    <p:sldId id="342" r:id="rId35"/>
    <p:sldId id="29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2766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209800"/>
            <a:ext cx="8458200" cy="1066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</a:rPr>
              <a:t>“</a:t>
            </a:r>
            <a:r>
              <a:rPr lang="en-US" sz="4000" dirty="0">
                <a:solidFill>
                  <a:srgbClr val="FF0000"/>
                </a:solidFill>
                <a:effectLst/>
              </a:rPr>
              <a:t>REFERENCE</a:t>
            </a:r>
            <a:r>
              <a:rPr lang="en-US" dirty="0">
                <a:effectLst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effectLst/>
              </a:rPr>
              <a:t>MODELS”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3- Session Layer</a:t>
            </a:r>
          </a:p>
          <a:p>
            <a:pPr marL="109537" indent="0">
              <a:buNone/>
            </a:pPr>
            <a:r>
              <a:rPr lang="en-US" sz="2400" dirty="0"/>
              <a:t>Its main aim is to establish, maintain and synchronize the interaction between communicating systems</a:t>
            </a:r>
          </a:p>
          <a:p>
            <a:pPr marL="109537" indent="0">
              <a:buNone/>
            </a:pPr>
            <a:endParaRPr lang="en-US" sz="24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Functions of session layer: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1- Dialog Control: </a:t>
            </a:r>
            <a:r>
              <a:rPr lang="en-US" sz="2400" dirty="0">
                <a:solidFill>
                  <a:srgbClr val="6666FF"/>
                </a:solidFill>
              </a:rPr>
              <a:t>This layer allows two systems to start communication with each other in half-duplex or full-duplex.</a:t>
            </a:r>
          </a:p>
          <a:p>
            <a:pPr marL="109537" indent="0">
              <a:buNone/>
            </a:pPr>
            <a:endParaRPr lang="en-US" sz="24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2- Synchronization</a:t>
            </a:r>
            <a:r>
              <a:rPr lang="en-US" sz="2400" dirty="0">
                <a:solidFill>
                  <a:srgbClr val="6666FF"/>
                </a:solidFill>
              </a:rPr>
              <a:t>: This layer allows a process to add checkpoints which are considered as synchronization points into stream of </a:t>
            </a:r>
            <a:r>
              <a:rPr lang="en-US" sz="2400" dirty="0" smtClean="0">
                <a:solidFill>
                  <a:srgbClr val="6666FF"/>
                </a:solidFill>
              </a:rPr>
              <a:t>data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86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4- Transport Layer</a:t>
            </a:r>
          </a:p>
          <a:p>
            <a:pPr marL="109537" indent="0">
              <a:buNone/>
            </a:pPr>
            <a:r>
              <a:rPr lang="en-US" sz="2400" dirty="0"/>
              <a:t>The main aim of transport layer is to be delivered the entire message from source to destination. </a:t>
            </a:r>
          </a:p>
          <a:p>
            <a:pPr marL="109537" indent="0">
              <a:buNone/>
            </a:pPr>
            <a:endParaRPr lang="en-US" sz="2400" dirty="0" smtClean="0">
              <a:solidFill>
                <a:srgbClr val="6666FF"/>
              </a:solidFill>
            </a:endParaRPr>
          </a:p>
          <a:p>
            <a:pPr marL="109537" indent="0">
              <a:buNone/>
            </a:pPr>
            <a:endParaRPr lang="en-US" sz="24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Functions of transport layer: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1- Service Point Addressing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2- Segmentation and Reassembling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3- Connection Control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4- Flow Control</a:t>
            </a:r>
          </a:p>
          <a:p>
            <a:pPr marL="10953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5- Error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8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>
                <a:solidFill>
                  <a:srgbClr val="6666FF"/>
                </a:solidFill>
              </a:rPr>
              <a:t>5- Network Layer </a:t>
            </a:r>
          </a:p>
          <a:p>
            <a:pPr marL="109537" indent="0">
              <a:buNone/>
            </a:pPr>
            <a:r>
              <a:rPr lang="en-US" sz="2000" dirty="0"/>
              <a:t>The main aim of this layer is to deliver packets from source to destination across multiple links (networks). </a:t>
            </a:r>
            <a:endParaRPr lang="en-US" sz="2000" dirty="0" smtClean="0"/>
          </a:p>
          <a:p>
            <a:pPr marL="109537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Functions </a:t>
            </a:r>
            <a:r>
              <a:rPr lang="en-US" sz="2000" dirty="0">
                <a:solidFill>
                  <a:srgbClr val="FF0000"/>
                </a:solidFill>
              </a:rPr>
              <a:t>of network layer: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1- Routing</a:t>
            </a:r>
          </a:p>
          <a:p>
            <a:pPr marL="1436687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Static</a:t>
            </a:r>
            <a:endParaRPr lang="en-US" sz="2000" dirty="0">
              <a:solidFill>
                <a:srgbClr val="FF0000"/>
              </a:solidFill>
            </a:endParaRPr>
          </a:p>
          <a:p>
            <a:pPr marL="1436687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Dynamic</a:t>
            </a:r>
            <a:endParaRPr lang="en-US" sz="2000" dirty="0">
              <a:solidFill>
                <a:srgbClr val="FF0000"/>
              </a:solidFill>
            </a:endParaRPr>
          </a:p>
          <a:p>
            <a:pPr marL="1436687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Semi-Dynamic</a:t>
            </a: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2- </a:t>
            </a:r>
            <a:r>
              <a:rPr lang="en-US" sz="2000" dirty="0">
                <a:solidFill>
                  <a:srgbClr val="FF0000"/>
                </a:solidFill>
              </a:rPr>
              <a:t>Congestion Control</a:t>
            </a:r>
          </a:p>
          <a:p>
            <a:pPr marL="109537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3- </a:t>
            </a:r>
            <a:r>
              <a:rPr lang="en-US" sz="2000" dirty="0">
                <a:solidFill>
                  <a:srgbClr val="FF0000"/>
                </a:solidFill>
              </a:rPr>
              <a:t>Internetworking:  Internetworking is a solution born of three networking problems: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1349375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Isolated </a:t>
            </a:r>
            <a:r>
              <a:rPr lang="en-US" sz="2000" dirty="0">
                <a:solidFill>
                  <a:srgbClr val="FF0000"/>
                </a:solidFill>
              </a:rPr>
              <a:t>LANs</a:t>
            </a:r>
          </a:p>
          <a:p>
            <a:pPr marL="1349375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Duplication </a:t>
            </a:r>
            <a:r>
              <a:rPr lang="en-US" sz="2000" dirty="0">
                <a:solidFill>
                  <a:srgbClr val="FF0000"/>
                </a:solidFill>
              </a:rPr>
              <a:t>of resources</a:t>
            </a:r>
          </a:p>
          <a:p>
            <a:pPr marL="1349375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lack of a centralized network management system.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76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>
                <a:solidFill>
                  <a:srgbClr val="6666FF"/>
                </a:solidFill>
              </a:rPr>
              <a:t>6- Data Link layer</a:t>
            </a:r>
          </a:p>
          <a:p>
            <a:pPr marL="109537" indent="0">
              <a:buNone/>
            </a:pPr>
            <a:r>
              <a:rPr lang="en-US" sz="2000" dirty="0"/>
              <a:t>Data link layer is most reliable node to node delivery of data</a:t>
            </a:r>
          </a:p>
          <a:p>
            <a:pPr marL="109537" indent="0">
              <a:buNone/>
            </a:pPr>
            <a:endParaRPr lang="en-US" sz="2000" dirty="0" smtClean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Functions </a:t>
            </a:r>
            <a:r>
              <a:rPr lang="en-US" sz="2000" dirty="0">
                <a:solidFill>
                  <a:srgbClr val="FF0000"/>
                </a:solidFill>
              </a:rPr>
              <a:t>of network layer: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1- </a:t>
            </a:r>
            <a:r>
              <a:rPr lang="en-US" sz="2000" dirty="0" smtClean="0">
                <a:solidFill>
                  <a:srgbClr val="FF0000"/>
                </a:solidFill>
              </a:rPr>
              <a:t>Framing</a:t>
            </a: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2- Acknowledgment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3- Sequence Numbering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4- Error Detection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5- Retransmission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6- Flow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17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562429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>
                <a:solidFill>
                  <a:srgbClr val="6666FF"/>
                </a:solidFill>
              </a:rPr>
              <a:t>7- Physical Layer </a:t>
            </a:r>
          </a:p>
          <a:p>
            <a:pPr marL="109537" indent="0">
              <a:buNone/>
            </a:pPr>
            <a:r>
              <a:rPr lang="en-US" sz="2000" dirty="0"/>
              <a:t>The physical layer is concerned with transmitting raw bits over a communication channel. </a:t>
            </a:r>
            <a:endParaRPr lang="en-US" sz="20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design issues have to do with making sure that when one side sends a 1 bit it is received by the other side as a 1 bit, not as a 0 bit. It defines the hardware, cabling, wiring, power output, pulse rate etc.</a:t>
            </a:r>
          </a:p>
          <a:p>
            <a:pPr marL="109537" indent="0">
              <a:buNone/>
            </a:pPr>
            <a:endParaRPr lang="en-US" sz="20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Functions of physical layer:</a:t>
            </a: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1- Hardware </a:t>
            </a:r>
            <a:r>
              <a:rPr lang="en-US" sz="2000" dirty="0" smtClean="0">
                <a:solidFill>
                  <a:srgbClr val="FF0000"/>
                </a:solidFill>
              </a:rPr>
              <a:t>Specification</a:t>
            </a:r>
          </a:p>
          <a:p>
            <a:pPr marL="109537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2- Encoding and Signaling</a:t>
            </a:r>
          </a:p>
          <a:p>
            <a:pPr marL="109537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3- Data Transmission and Reception</a:t>
            </a:r>
          </a:p>
          <a:p>
            <a:pPr marL="109537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4- Topology and Network 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05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r>
              <a:rPr lang="en-US" sz="2200" dirty="0" smtClean="0"/>
              <a:t>TCP/IP </a:t>
            </a:r>
            <a:r>
              <a:rPr lang="en-US" sz="2200" dirty="0"/>
              <a:t>means </a:t>
            </a:r>
            <a:r>
              <a:rPr lang="en-US" sz="2200" dirty="0">
                <a:solidFill>
                  <a:srgbClr val="FF0000"/>
                </a:solidFill>
              </a:rPr>
              <a:t>Transmission Control Protocol </a:t>
            </a:r>
            <a:r>
              <a:rPr lang="en-US" sz="2200" dirty="0"/>
              <a:t>and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Internet Protocol. </a:t>
            </a:r>
          </a:p>
          <a:p>
            <a:endParaRPr lang="en-US" sz="2200" dirty="0" smtClean="0">
              <a:solidFill>
                <a:srgbClr val="6666FF"/>
              </a:solidFill>
            </a:endParaRPr>
          </a:p>
          <a:p>
            <a:r>
              <a:rPr lang="en-US" sz="2200" dirty="0" smtClean="0"/>
              <a:t>It </a:t>
            </a:r>
            <a:r>
              <a:rPr lang="en-US" sz="2200" dirty="0"/>
              <a:t>is the network model used in </a:t>
            </a:r>
            <a:r>
              <a:rPr lang="en-US" sz="2200" dirty="0">
                <a:solidFill>
                  <a:srgbClr val="6666FF"/>
                </a:solidFill>
              </a:rPr>
              <a:t>the current Internet architecture </a:t>
            </a:r>
            <a:r>
              <a:rPr lang="en-US" sz="2200" dirty="0"/>
              <a:t>as well.</a:t>
            </a:r>
            <a:r>
              <a:rPr lang="en-US" sz="2200" dirty="0">
                <a:solidFill>
                  <a:srgbClr val="6666FF"/>
                </a:solidFill>
              </a:rPr>
              <a:t> </a:t>
            </a:r>
          </a:p>
          <a:p>
            <a:endParaRPr lang="en-US" sz="2200" dirty="0" smtClean="0">
              <a:solidFill>
                <a:srgbClr val="6666FF"/>
              </a:solidFill>
            </a:endParaRPr>
          </a:p>
          <a:p>
            <a:r>
              <a:rPr lang="en-US" sz="2200" dirty="0" smtClean="0">
                <a:solidFill>
                  <a:srgbClr val="6666FF"/>
                </a:solidFill>
              </a:rPr>
              <a:t>Protocols </a:t>
            </a:r>
            <a:r>
              <a:rPr lang="en-US" sz="2200" dirty="0"/>
              <a:t>are set of rules which govern every possible communication over a network. </a:t>
            </a:r>
          </a:p>
          <a:p>
            <a:endParaRPr lang="en-US" sz="2200" dirty="0" smtClean="0">
              <a:solidFill>
                <a:srgbClr val="6666FF"/>
              </a:solidFill>
            </a:endParaRPr>
          </a:p>
          <a:p>
            <a:r>
              <a:rPr lang="en-US" sz="2200" dirty="0" smtClean="0"/>
              <a:t>The </a:t>
            </a:r>
            <a:r>
              <a:rPr lang="en-US" sz="2200" dirty="0"/>
              <a:t>TCP/IP model is basically a </a:t>
            </a:r>
            <a:r>
              <a:rPr lang="en-US" sz="2200" dirty="0">
                <a:solidFill>
                  <a:srgbClr val="FF0000"/>
                </a:solidFill>
              </a:rPr>
              <a:t>condensed version </a:t>
            </a:r>
            <a:r>
              <a:rPr lang="en-US" sz="2200" dirty="0"/>
              <a:t>of the OSI model — it’s composed of </a:t>
            </a:r>
            <a:r>
              <a:rPr lang="en-US" sz="2200" dirty="0">
                <a:solidFill>
                  <a:srgbClr val="FF0000"/>
                </a:solidFill>
              </a:rPr>
              <a:t>four</a:t>
            </a:r>
            <a:r>
              <a:rPr lang="en-US" sz="2200" dirty="0"/>
              <a:t>, instead of </a:t>
            </a:r>
            <a:r>
              <a:rPr lang="en-US" sz="2200" dirty="0" smtClean="0"/>
              <a:t>seven, </a:t>
            </a:r>
            <a:r>
              <a:rPr lang="en-US" sz="2200" dirty="0"/>
              <a:t>layers</a:t>
            </a:r>
          </a:p>
          <a:p>
            <a:endParaRPr lang="en-US" sz="2200" dirty="0" smtClean="0">
              <a:solidFill>
                <a:srgbClr val="6666FF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TCP/IP was developed by Department of Defence's Project Research Agency </a:t>
            </a:r>
            <a:r>
              <a:rPr lang="en-US" sz="2200" dirty="0" smtClean="0">
                <a:solidFill>
                  <a:srgbClr val="FF0000"/>
                </a:solidFill>
              </a:rPr>
              <a:t>(ARPA</a:t>
            </a:r>
            <a:r>
              <a:rPr lang="en-US" sz="2200" dirty="0">
                <a:solidFill>
                  <a:srgbClr val="FF0000"/>
                </a:solidFill>
              </a:rPr>
              <a:t>, later DARPA) as a part of a research project of network interconnection to connect remote machines</a:t>
            </a:r>
            <a:r>
              <a:rPr lang="en-US" sz="2200" dirty="0">
                <a:solidFill>
                  <a:srgbClr val="6666FF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</a:t>
            </a:r>
            <a:r>
              <a:rPr lang="en-US" sz="4400" dirty="0">
                <a:solidFill>
                  <a:srgbClr val="FF0000"/>
                </a:solidFill>
              </a:rPr>
              <a:t>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5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</a:t>
            </a:r>
            <a:r>
              <a:rPr lang="en-US" sz="4400" dirty="0">
                <a:solidFill>
                  <a:srgbClr val="FF0000"/>
                </a:solidFill>
              </a:rPr>
              <a:t>reference model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37" y="1143000"/>
            <a:ext cx="869969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20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841829"/>
            <a:ext cx="9144000" cy="6019800"/>
          </a:xfrm>
        </p:spPr>
        <p:txBody>
          <a:bodyPr/>
          <a:lstStyle/>
          <a:p>
            <a:r>
              <a:rPr lang="en-US" sz="2800" dirty="0">
                <a:solidFill>
                  <a:srgbClr val="6666FF"/>
                </a:solidFill>
              </a:rPr>
              <a:t>The features that stood out during the research, which led to making the TCP/IP reference model were:</a:t>
            </a:r>
          </a:p>
          <a:p>
            <a:endParaRPr lang="en-US" sz="2800" dirty="0">
              <a:solidFill>
                <a:srgbClr val="6666FF"/>
              </a:solidFill>
            </a:endParaRPr>
          </a:p>
          <a:p>
            <a:pPr marL="1074738"/>
            <a:r>
              <a:rPr lang="en-US" sz="2800" dirty="0" smtClean="0">
                <a:solidFill>
                  <a:srgbClr val="00B050"/>
                </a:solidFill>
              </a:rPr>
              <a:t>Support </a:t>
            </a:r>
            <a:r>
              <a:rPr lang="en-US" sz="2800" dirty="0">
                <a:solidFill>
                  <a:srgbClr val="00B050"/>
                </a:solidFill>
              </a:rPr>
              <a:t>for a </a:t>
            </a:r>
            <a:r>
              <a:rPr lang="en-US" sz="2800" dirty="0">
                <a:solidFill>
                  <a:srgbClr val="FF0000"/>
                </a:solidFill>
              </a:rPr>
              <a:t>flexible</a:t>
            </a:r>
            <a:r>
              <a:rPr lang="en-US" sz="2800" dirty="0">
                <a:solidFill>
                  <a:srgbClr val="00B050"/>
                </a:solidFill>
              </a:rPr>
              <a:t> architecture.</a:t>
            </a:r>
          </a:p>
          <a:p>
            <a:pPr marL="1074738"/>
            <a:endParaRPr lang="en-US" sz="2800" dirty="0">
              <a:solidFill>
                <a:srgbClr val="00B050"/>
              </a:solidFill>
            </a:endParaRPr>
          </a:p>
          <a:p>
            <a:pPr marL="1074738"/>
            <a:r>
              <a:rPr lang="en-US" sz="2800" dirty="0" smtClean="0">
                <a:solidFill>
                  <a:srgbClr val="00B050"/>
                </a:solidFill>
              </a:rPr>
              <a:t>The </a:t>
            </a:r>
            <a:r>
              <a:rPr lang="en-US" sz="2800" dirty="0">
                <a:solidFill>
                  <a:srgbClr val="00B050"/>
                </a:solidFill>
              </a:rPr>
              <a:t>network was </a:t>
            </a:r>
            <a:r>
              <a:rPr lang="en-US" sz="2800" dirty="0">
                <a:solidFill>
                  <a:srgbClr val="FF0000"/>
                </a:solidFill>
              </a:rPr>
              <a:t>robust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</a:t>
            </a:r>
            <a:r>
              <a:rPr lang="en-US" sz="4400" dirty="0">
                <a:solidFill>
                  <a:srgbClr val="FF0000"/>
                </a:solidFill>
              </a:rPr>
              <a:t>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33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841829"/>
            <a:ext cx="9144000" cy="60198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6666FF"/>
                </a:solidFill>
              </a:rPr>
              <a:t>1- Application </a:t>
            </a:r>
            <a:r>
              <a:rPr lang="en-US" sz="2800" dirty="0" smtClean="0">
                <a:solidFill>
                  <a:srgbClr val="6666FF"/>
                </a:solidFill>
              </a:rPr>
              <a:t>layer</a:t>
            </a:r>
          </a:p>
          <a:p>
            <a:pPr marL="109537" indent="0">
              <a:buNone/>
            </a:pPr>
            <a:endParaRPr lang="en-US" sz="2800" dirty="0">
              <a:solidFill>
                <a:srgbClr val="6666FF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vast array of protocols </a:t>
            </a:r>
            <a:r>
              <a:rPr lang="en-US" sz="2800" dirty="0">
                <a:solidFill>
                  <a:srgbClr val="00B050"/>
                </a:solidFill>
              </a:rPr>
              <a:t>combines at the Application </a:t>
            </a:r>
            <a:r>
              <a:rPr lang="en-US" sz="2800" dirty="0" smtClean="0">
                <a:solidFill>
                  <a:srgbClr val="00B050"/>
                </a:solidFill>
              </a:rPr>
              <a:t>layer</a:t>
            </a:r>
          </a:p>
          <a:p>
            <a:pPr marL="109537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The Application layer defines </a:t>
            </a:r>
            <a:r>
              <a:rPr lang="en-US" sz="2800" dirty="0" smtClean="0">
                <a:solidFill>
                  <a:srgbClr val="FF0000"/>
                </a:solidFill>
              </a:rPr>
              <a:t>protocols for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node-to-node </a:t>
            </a:r>
            <a:r>
              <a:rPr lang="en-US" sz="2800" dirty="0">
                <a:solidFill>
                  <a:srgbClr val="00B050"/>
                </a:solidFill>
              </a:rPr>
              <a:t>application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communication 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Controls </a:t>
            </a:r>
            <a:r>
              <a:rPr lang="en-US" sz="2800" dirty="0" smtClean="0">
                <a:solidFill>
                  <a:srgbClr val="FF0000"/>
                </a:solidFill>
              </a:rPr>
              <a:t>user-interface specifications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</a:t>
            </a:r>
            <a:r>
              <a:rPr lang="en-US" sz="4400" dirty="0">
                <a:solidFill>
                  <a:srgbClr val="FF0000"/>
                </a:solidFill>
              </a:rPr>
              <a:t>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60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19800"/>
          </a:xfrm>
        </p:spPr>
        <p:txBody>
          <a:bodyPr/>
          <a:lstStyle/>
          <a:p>
            <a:pPr marL="109537" indent="0">
              <a:buNone/>
            </a:pPr>
            <a:r>
              <a:rPr lang="en-US" sz="2400" dirty="0">
                <a:solidFill>
                  <a:srgbClr val="6666FF"/>
                </a:solidFill>
              </a:rPr>
              <a:t>2- The Transport (</a:t>
            </a:r>
            <a:r>
              <a:rPr lang="en-US" sz="2400" dirty="0" smtClean="0">
                <a:solidFill>
                  <a:srgbClr val="6666FF"/>
                </a:solidFill>
              </a:rPr>
              <a:t>Host-to-Host</a:t>
            </a:r>
            <a:r>
              <a:rPr lang="en-US" sz="2400" dirty="0">
                <a:solidFill>
                  <a:srgbClr val="6666FF"/>
                </a:solidFill>
              </a:rPr>
              <a:t>) layer</a:t>
            </a:r>
          </a:p>
          <a:p>
            <a:pPr marL="109537" indent="0">
              <a:buNone/>
            </a:pPr>
            <a:r>
              <a:rPr lang="en-US" sz="2400" dirty="0"/>
              <a:t>Two end-to-end transport protocols have been defined here. </a:t>
            </a:r>
          </a:p>
          <a:p>
            <a:pPr marL="109537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1- TCP </a:t>
            </a:r>
            <a:r>
              <a:rPr lang="en-US" sz="2400" dirty="0">
                <a:solidFill>
                  <a:srgbClr val="FF0000"/>
                </a:solidFill>
              </a:rPr>
              <a:t>(Transmission Control Protocol)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Reliable </a:t>
            </a:r>
            <a:r>
              <a:rPr lang="en-US" sz="2400" dirty="0">
                <a:solidFill>
                  <a:srgbClr val="00B050"/>
                </a:solidFill>
              </a:rPr>
              <a:t>connection-oriented protocol 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Segments </a:t>
            </a:r>
            <a:r>
              <a:rPr lang="en-US" sz="2400" dirty="0">
                <a:solidFill>
                  <a:srgbClr val="00B050"/>
                </a:solidFill>
              </a:rPr>
              <a:t>the incoming byte </a:t>
            </a:r>
            <a:r>
              <a:rPr lang="en-US" sz="2400" dirty="0" smtClean="0">
                <a:solidFill>
                  <a:srgbClr val="00B050"/>
                </a:solidFill>
              </a:rPr>
              <a:t>stream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Reassembles </a:t>
            </a:r>
            <a:r>
              <a:rPr lang="en-US" sz="2400" dirty="0">
                <a:solidFill>
                  <a:srgbClr val="00B050"/>
                </a:solidFill>
              </a:rPr>
              <a:t>the received messages 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Flow </a:t>
            </a:r>
            <a:r>
              <a:rPr lang="en-US" sz="2400" dirty="0">
                <a:solidFill>
                  <a:srgbClr val="00B050"/>
                </a:solidFill>
              </a:rPr>
              <a:t>control </a:t>
            </a:r>
          </a:p>
          <a:p>
            <a:endParaRPr lang="en-US" sz="24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2- </a:t>
            </a:r>
            <a:r>
              <a:rPr lang="en-US" sz="2400" dirty="0">
                <a:solidFill>
                  <a:srgbClr val="FF0000"/>
                </a:solidFill>
              </a:rPr>
              <a:t>UDP (User Datagram Protocol), </a:t>
            </a:r>
          </a:p>
          <a:p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n </a:t>
            </a:r>
            <a:r>
              <a:rPr lang="en-US" sz="2400" dirty="0">
                <a:solidFill>
                  <a:srgbClr val="00B050"/>
                </a:solidFill>
              </a:rPr>
              <a:t>unreliable, connectionless protocol 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It </a:t>
            </a:r>
            <a:r>
              <a:rPr lang="en-US" sz="2400" dirty="0">
                <a:solidFill>
                  <a:srgbClr val="00B050"/>
                </a:solidFill>
              </a:rPr>
              <a:t>is also widely used for </a:t>
            </a:r>
            <a:r>
              <a:rPr lang="en-US" sz="2400" dirty="0">
                <a:solidFill>
                  <a:srgbClr val="FF0000"/>
                </a:solidFill>
              </a:rPr>
              <a:t>one-shot, client-server-type request-reply queries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</a:t>
            </a:r>
            <a:r>
              <a:rPr lang="en-US" sz="4400" dirty="0">
                <a:solidFill>
                  <a:srgbClr val="FF0000"/>
                </a:solidFill>
              </a:rPr>
              <a:t>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17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sz="2800" b="1" dirty="0" smtClean="0"/>
              <a:t>Advantages </a:t>
            </a:r>
            <a:r>
              <a:rPr lang="en-US" sz="2800" b="1" dirty="0"/>
              <a:t>of Reference </a:t>
            </a:r>
            <a:r>
              <a:rPr lang="en-US" sz="2800" b="1" dirty="0" smtClean="0"/>
              <a:t>Models</a:t>
            </a:r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b="1" dirty="0"/>
              <a:t>OSI reference model</a:t>
            </a:r>
            <a:r>
              <a:rPr lang="en-US" sz="2800" b="1" dirty="0" smtClean="0"/>
              <a:t>.</a:t>
            </a:r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b="1" dirty="0" smtClean="0"/>
              <a:t>TCP/IP </a:t>
            </a:r>
            <a:r>
              <a:rPr lang="en-US" sz="2800" b="1" dirty="0"/>
              <a:t>reference model</a:t>
            </a:r>
            <a:r>
              <a:rPr lang="en-US" sz="2800" b="1" dirty="0" smtClean="0"/>
              <a:t>.</a:t>
            </a:r>
          </a:p>
          <a:p>
            <a:pPr marL="109537" indent="0">
              <a:buNone/>
            </a:pPr>
            <a:endParaRPr lang="en-US" sz="2800" dirty="0"/>
          </a:p>
          <a:p>
            <a:r>
              <a:rPr lang="en-US" sz="2800" b="1" dirty="0"/>
              <a:t>Data </a:t>
            </a:r>
            <a:r>
              <a:rPr lang="en-US" sz="2800" b="1" dirty="0" smtClean="0"/>
              <a:t>Encapsulation</a:t>
            </a:r>
            <a:endParaRPr lang="en-US" altLang="ar-IQ" sz="2800" dirty="0" smtClean="0">
              <a:cs typeface="Arial" panose="020B0604020202020204" pitchFamily="34" charset="0"/>
            </a:endParaRPr>
          </a:p>
          <a:p>
            <a:endParaRPr lang="en-US" altLang="ar-IQ" sz="2800" dirty="0" smtClean="0">
              <a:cs typeface="Arial" panose="020B0604020202020204" pitchFamily="34" charset="0"/>
            </a:endParaRPr>
          </a:p>
          <a:p>
            <a:endParaRPr lang="en-US" altLang="ar-IQ" sz="2800" dirty="0" smtClean="0"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Presentation Outline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6666FF"/>
                </a:solidFill>
              </a:rPr>
              <a:t>3- The Internet </a:t>
            </a:r>
            <a:r>
              <a:rPr lang="en-US" sz="2800" dirty="0" smtClean="0">
                <a:solidFill>
                  <a:srgbClr val="6666FF"/>
                </a:solidFill>
              </a:rPr>
              <a:t>layer</a:t>
            </a:r>
            <a:endParaRPr lang="en-US" sz="2800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endParaRPr lang="en-US" sz="2800" dirty="0">
              <a:solidFill>
                <a:srgbClr val="6666FF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The internet layer defines an </a:t>
            </a:r>
            <a:r>
              <a:rPr lang="en-US" sz="2800" dirty="0">
                <a:solidFill>
                  <a:srgbClr val="FF0000"/>
                </a:solidFill>
              </a:rPr>
              <a:t>official packet format </a:t>
            </a:r>
            <a:r>
              <a:rPr lang="en-US" sz="2800" dirty="0">
                <a:solidFill>
                  <a:srgbClr val="00B050"/>
                </a:solidFill>
              </a:rPr>
              <a:t>and protocol called </a:t>
            </a:r>
            <a:r>
              <a:rPr lang="en-US" sz="2800" dirty="0" smtClean="0">
                <a:solidFill>
                  <a:srgbClr val="FF0000"/>
                </a:solidFill>
              </a:rPr>
              <a:t>IP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P</a:t>
            </a:r>
            <a:r>
              <a:rPr lang="en-US" sz="2800" dirty="0" smtClean="0">
                <a:solidFill>
                  <a:srgbClr val="00B050"/>
                </a:solidFill>
              </a:rPr>
              <a:t>lus </a:t>
            </a:r>
            <a:r>
              <a:rPr lang="en-US" sz="2800" dirty="0">
                <a:solidFill>
                  <a:srgbClr val="00B050"/>
                </a:solidFill>
              </a:rPr>
              <a:t>a companion protocol called </a:t>
            </a:r>
            <a:r>
              <a:rPr lang="en-US" sz="2800" dirty="0">
                <a:solidFill>
                  <a:srgbClr val="FF0000"/>
                </a:solidFill>
              </a:rPr>
              <a:t>ICMP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endParaRPr lang="en-US" sz="2800" dirty="0" smtClean="0">
              <a:solidFill>
                <a:srgbClr val="00B050"/>
              </a:solidFill>
            </a:endParaRP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The job of the internet layer is </a:t>
            </a:r>
            <a:r>
              <a:rPr lang="en-US" sz="2800" dirty="0">
                <a:solidFill>
                  <a:srgbClr val="FF0000"/>
                </a:solidFill>
              </a:rPr>
              <a:t>to deliver IP packets where they are supposed to go. 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Packet </a:t>
            </a:r>
            <a:r>
              <a:rPr lang="en-US" sz="2800" dirty="0">
                <a:solidFill>
                  <a:srgbClr val="FF0000"/>
                </a:solidFill>
              </a:rPr>
              <a:t>routing </a:t>
            </a:r>
            <a:r>
              <a:rPr lang="en-US" sz="2800" dirty="0">
                <a:solidFill>
                  <a:srgbClr val="00B050"/>
                </a:solidFill>
              </a:rPr>
              <a:t>is clearly a major issue </a:t>
            </a:r>
            <a:r>
              <a:rPr lang="en-US" sz="2800" dirty="0" smtClean="0">
                <a:solidFill>
                  <a:srgbClr val="00B050"/>
                </a:solidFill>
              </a:rPr>
              <a:t>here.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reference </a:t>
            </a:r>
            <a:r>
              <a:rPr lang="en-US" sz="4400" dirty="0">
                <a:solidFill>
                  <a:srgbClr val="FF0000"/>
                </a:solidFill>
              </a:rPr>
              <a:t>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07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6666FF"/>
                </a:solidFill>
              </a:rPr>
              <a:t>4- The Network Access layer</a:t>
            </a:r>
          </a:p>
          <a:p>
            <a:pPr marL="109537" indent="0">
              <a:buNone/>
            </a:pPr>
            <a:endParaRPr lang="en-US" sz="2800" dirty="0">
              <a:solidFill>
                <a:srgbClr val="6666FF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The Network Access layer monitors the data exchange between </a:t>
            </a:r>
            <a:r>
              <a:rPr lang="en-US" sz="2800" dirty="0">
                <a:solidFill>
                  <a:srgbClr val="FF0000"/>
                </a:solidFill>
              </a:rPr>
              <a:t>the host and the network. 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Oversees </a:t>
            </a:r>
            <a:r>
              <a:rPr lang="en-US" sz="2800" dirty="0">
                <a:solidFill>
                  <a:srgbClr val="FF0000"/>
                </a:solidFill>
              </a:rPr>
              <a:t>hardware addressing 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D</a:t>
            </a:r>
            <a:r>
              <a:rPr lang="en-US" sz="2800" dirty="0" smtClean="0">
                <a:solidFill>
                  <a:srgbClr val="00B050"/>
                </a:solidFill>
              </a:rPr>
              <a:t>efines </a:t>
            </a:r>
            <a:r>
              <a:rPr lang="en-US" sz="2800" dirty="0">
                <a:solidFill>
                  <a:srgbClr val="00B050"/>
                </a:solidFill>
              </a:rPr>
              <a:t>protocols for </a:t>
            </a:r>
            <a:r>
              <a:rPr lang="en-US" sz="2800" dirty="0">
                <a:solidFill>
                  <a:srgbClr val="FF0000"/>
                </a:solidFill>
              </a:rPr>
              <a:t>the physical transmission of data.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reference </a:t>
            </a:r>
            <a:r>
              <a:rPr lang="en-US" sz="4400" dirty="0">
                <a:solidFill>
                  <a:srgbClr val="FF0000"/>
                </a:solidFill>
              </a:rPr>
              <a:t>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93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TCP/IP reference </a:t>
            </a:r>
            <a:r>
              <a:rPr lang="en-US" sz="4400" dirty="0">
                <a:solidFill>
                  <a:srgbClr val="FF0000"/>
                </a:solidFill>
              </a:rPr>
              <a:t>model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7543799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25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endParaRPr lang="en-US" dirty="0" smtClean="0">
              <a:solidFill>
                <a:srgbClr val="6666FF"/>
              </a:solidFill>
            </a:endParaRPr>
          </a:p>
          <a:p>
            <a:r>
              <a:rPr lang="en-US" dirty="0" smtClean="0">
                <a:solidFill>
                  <a:srgbClr val="6666FF"/>
                </a:solidFill>
              </a:rPr>
              <a:t>The </a:t>
            </a:r>
            <a:r>
              <a:rPr lang="en-US" dirty="0">
                <a:solidFill>
                  <a:srgbClr val="6666FF"/>
                </a:solidFill>
              </a:rPr>
              <a:t>strength of the OSI reference model is </a:t>
            </a:r>
            <a:r>
              <a:rPr lang="en-US" dirty="0">
                <a:solidFill>
                  <a:srgbClr val="FF0000"/>
                </a:solidFill>
              </a:rPr>
              <a:t>the model itself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6666FF"/>
              </a:solidFill>
            </a:endParaRPr>
          </a:p>
          <a:p>
            <a:endParaRPr lang="en-US" dirty="0">
              <a:solidFill>
                <a:srgbClr val="6666FF"/>
              </a:solidFill>
            </a:endParaRPr>
          </a:p>
          <a:p>
            <a:r>
              <a:rPr lang="en-US" dirty="0" smtClean="0">
                <a:solidFill>
                  <a:srgbClr val="6666FF"/>
                </a:solidFill>
              </a:rPr>
              <a:t>The </a:t>
            </a:r>
            <a:r>
              <a:rPr lang="en-US" dirty="0">
                <a:solidFill>
                  <a:srgbClr val="6666FF"/>
                </a:solidFill>
              </a:rPr>
              <a:t>strength of the TCP/IP reference model is </a:t>
            </a: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6666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protocols</a:t>
            </a:r>
            <a:r>
              <a:rPr lang="en-US" dirty="0">
                <a:solidFill>
                  <a:srgbClr val="6666FF"/>
                </a:solidFill>
              </a:rPr>
              <a:t>.</a:t>
            </a:r>
            <a:endParaRPr lang="en-US" dirty="0" smtClean="0">
              <a:solidFill>
                <a:srgbClr val="6666FF"/>
              </a:solidFill>
            </a:endParaRPr>
          </a:p>
          <a:p>
            <a:endParaRPr lang="en-US" dirty="0" smtClean="0">
              <a:solidFill>
                <a:srgbClr val="6666FF"/>
              </a:solidFill>
            </a:endParaRPr>
          </a:p>
          <a:p>
            <a:endParaRPr lang="en-US" dirty="0">
              <a:solidFill>
                <a:srgbClr val="6666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The Model Used in our course has five </a:t>
            </a:r>
            <a:r>
              <a:rPr lang="en-US" dirty="0" smtClean="0">
                <a:solidFill>
                  <a:srgbClr val="FF0000"/>
                </a:solidFill>
              </a:rPr>
              <a:t>layers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Model Used in in our </a:t>
            </a:r>
            <a:r>
              <a:rPr lang="en-US" sz="4400" dirty="0" smtClean="0">
                <a:solidFill>
                  <a:srgbClr val="FF0000"/>
                </a:solidFill>
              </a:rPr>
              <a:t>course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50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Model Used in in our </a:t>
            </a:r>
            <a:r>
              <a:rPr lang="en-US" sz="4400" dirty="0" smtClean="0">
                <a:solidFill>
                  <a:srgbClr val="FF0000"/>
                </a:solidFill>
              </a:rPr>
              <a:t>course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41656"/>
              </p:ext>
            </p:extLst>
          </p:nvPr>
        </p:nvGraphicFramePr>
        <p:xfrm>
          <a:off x="457200" y="1219199"/>
          <a:ext cx="7162800" cy="44958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790009">
                  <a:extLst>
                    <a:ext uri="{9D8B030D-6E8A-4147-A177-3AD203B41FA5}">
                      <a16:colId xmlns:a16="http://schemas.microsoft.com/office/drawing/2014/main" val="3136509048"/>
                    </a:ext>
                  </a:extLst>
                </a:gridCol>
                <a:gridCol w="4372791">
                  <a:extLst>
                    <a:ext uri="{9D8B030D-6E8A-4147-A177-3AD203B41FA5}">
                      <a16:colId xmlns:a16="http://schemas.microsoft.com/office/drawing/2014/main" val="1406291109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Layer 5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Application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0272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Layer 4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Transport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837135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Layer 3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Network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104367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Layer 2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Link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39934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Layer 1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Physical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16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064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endParaRPr lang="en-US" dirty="0" smtClean="0">
              <a:solidFill>
                <a:srgbClr val="6666FF"/>
              </a:solidFill>
            </a:endParaRPr>
          </a:p>
          <a:p>
            <a:r>
              <a:rPr lang="en-US" dirty="0" smtClean="0">
                <a:solidFill>
                  <a:srgbClr val="6666FF"/>
                </a:solidFill>
              </a:rPr>
              <a:t>The </a:t>
            </a:r>
            <a:r>
              <a:rPr lang="en-US" dirty="0">
                <a:solidFill>
                  <a:srgbClr val="6666FF"/>
                </a:solidFill>
              </a:rPr>
              <a:t>physical layer </a:t>
            </a:r>
            <a:endParaRPr lang="en-US" dirty="0" smtClean="0">
              <a:solidFill>
                <a:srgbClr val="6666FF"/>
              </a:solidFill>
            </a:endParaRPr>
          </a:p>
          <a:p>
            <a:pPr marL="711200"/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to transmit bits </a:t>
            </a:r>
            <a:r>
              <a:rPr lang="en-US" dirty="0">
                <a:solidFill>
                  <a:srgbClr val="00B050"/>
                </a:solidFill>
              </a:rPr>
              <a:t>across different kinds of media as electrical (or other analog) signals. </a:t>
            </a:r>
            <a:endParaRPr lang="en-US" dirty="0">
              <a:solidFill>
                <a:srgbClr val="6666FF"/>
              </a:solidFill>
            </a:endParaRPr>
          </a:p>
          <a:p>
            <a:endParaRPr lang="en-US" dirty="0">
              <a:solidFill>
                <a:srgbClr val="6666FF"/>
              </a:solidFill>
            </a:endParaRPr>
          </a:p>
          <a:p>
            <a:r>
              <a:rPr lang="en-US" dirty="0">
                <a:solidFill>
                  <a:srgbClr val="6666FF"/>
                </a:solidFill>
              </a:rPr>
              <a:t>The link layer </a:t>
            </a:r>
            <a:endParaRPr lang="en-US" dirty="0" smtClean="0">
              <a:solidFill>
                <a:srgbClr val="6666FF"/>
              </a:solidFill>
            </a:endParaRPr>
          </a:p>
          <a:p>
            <a:pPr marL="711200"/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to send finite-length messages </a:t>
            </a:r>
            <a:r>
              <a:rPr lang="en-US" dirty="0">
                <a:solidFill>
                  <a:srgbClr val="00B050"/>
                </a:solidFill>
              </a:rPr>
              <a:t>between directly connected computers with specified levels of reliability. </a:t>
            </a:r>
            <a:endParaRPr lang="en-US" dirty="0" smtClean="0">
              <a:solidFill>
                <a:srgbClr val="00B050"/>
              </a:solidFill>
            </a:endParaRPr>
          </a:p>
          <a:p>
            <a:pPr marL="711200"/>
            <a:r>
              <a:rPr lang="en-US" dirty="0" smtClean="0">
                <a:solidFill>
                  <a:srgbClr val="FF0000"/>
                </a:solidFill>
              </a:rPr>
              <a:t>Ethernet </a:t>
            </a:r>
            <a:r>
              <a:rPr lang="en-US" dirty="0">
                <a:solidFill>
                  <a:srgbClr val="FF0000"/>
                </a:solidFill>
              </a:rPr>
              <a:t>and 802.11 (Wi-Fi) </a:t>
            </a:r>
            <a:r>
              <a:rPr lang="en-US" dirty="0">
                <a:solidFill>
                  <a:srgbClr val="00B050"/>
                </a:solidFill>
              </a:rPr>
              <a:t>are examples of link layer protocols.</a:t>
            </a:r>
          </a:p>
          <a:p>
            <a:endParaRPr lang="en-US" dirty="0">
              <a:solidFill>
                <a:srgbClr val="6666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Model Used in in our </a:t>
            </a:r>
            <a:r>
              <a:rPr lang="en-US" sz="4400" dirty="0" smtClean="0">
                <a:solidFill>
                  <a:srgbClr val="FF0000"/>
                </a:solidFill>
              </a:rPr>
              <a:t>course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45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r>
              <a:rPr lang="en-US" dirty="0">
                <a:solidFill>
                  <a:srgbClr val="6666FF"/>
                </a:solidFill>
              </a:rPr>
              <a:t>The network layer </a:t>
            </a:r>
            <a:endParaRPr lang="en-US" dirty="0" smtClean="0">
              <a:solidFill>
                <a:srgbClr val="6666FF"/>
              </a:solidFill>
            </a:endParaRPr>
          </a:p>
          <a:p>
            <a:pPr marL="623888"/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to combine multiple links </a:t>
            </a:r>
            <a:r>
              <a:rPr lang="en-US" dirty="0">
                <a:solidFill>
                  <a:srgbClr val="00B050"/>
                </a:solidFill>
              </a:rPr>
              <a:t>into </a:t>
            </a:r>
            <a:r>
              <a:rPr lang="en-US" dirty="0" smtClean="0">
                <a:solidFill>
                  <a:srgbClr val="00B050"/>
                </a:solidFill>
              </a:rPr>
              <a:t>networks. </a:t>
            </a:r>
            <a:endParaRPr lang="en-US" dirty="0">
              <a:solidFill>
                <a:srgbClr val="00B050"/>
              </a:solidFill>
            </a:endParaRPr>
          </a:p>
          <a:p>
            <a:pPr marL="623888"/>
            <a:r>
              <a:rPr lang="en-US" dirty="0" smtClean="0">
                <a:solidFill>
                  <a:srgbClr val="FF0000"/>
                </a:solidFill>
              </a:rPr>
              <a:t>Finding </a:t>
            </a:r>
            <a:r>
              <a:rPr lang="en-US" dirty="0">
                <a:solidFill>
                  <a:srgbClr val="FF0000"/>
                </a:solidFill>
              </a:rPr>
              <a:t>the path</a:t>
            </a:r>
            <a:r>
              <a:rPr lang="en-US" dirty="0">
                <a:solidFill>
                  <a:srgbClr val="00B050"/>
                </a:solidFill>
              </a:rPr>
              <a:t> along which to send the packets. </a:t>
            </a:r>
            <a:endParaRPr lang="en-US" dirty="0" smtClean="0">
              <a:solidFill>
                <a:srgbClr val="00B050"/>
              </a:solidFill>
            </a:endParaRPr>
          </a:p>
          <a:p>
            <a:pPr marL="623888"/>
            <a:r>
              <a:rPr lang="en-US" dirty="0" smtClean="0">
                <a:solidFill>
                  <a:srgbClr val="FF0000"/>
                </a:solidFill>
              </a:rPr>
              <a:t>IP </a:t>
            </a:r>
            <a:r>
              <a:rPr lang="en-US" dirty="0">
                <a:solidFill>
                  <a:srgbClr val="00B050"/>
                </a:solidFill>
              </a:rPr>
              <a:t>is the main </a:t>
            </a:r>
            <a:r>
              <a:rPr lang="en-US" dirty="0" smtClean="0">
                <a:solidFill>
                  <a:srgbClr val="00B050"/>
                </a:solidFill>
              </a:rPr>
              <a:t>example.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6666FF"/>
              </a:solidFill>
            </a:endParaRPr>
          </a:p>
          <a:p>
            <a:r>
              <a:rPr lang="en-US" dirty="0">
                <a:solidFill>
                  <a:srgbClr val="6666FF"/>
                </a:solidFill>
              </a:rPr>
              <a:t>The transport layer </a:t>
            </a:r>
            <a:endParaRPr lang="en-US" dirty="0" smtClean="0">
              <a:solidFill>
                <a:srgbClr val="6666FF"/>
              </a:solidFill>
            </a:endParaRPr>
          </a:p>
          <a:p>
            <a:pPr marL="623888"/>
            <a:r>
              <a:rPr lang="en-US" dirty="0" smtClean="0">
                <a:solidFill>
                  <a:srgbClr val="FF0000"/>
                </a:solidFill>
              </a:rPr>
              <a:t>Strengthens </a:t>
            </a:r>
            <a:r>
              <a:rPr lang="en-US" dirty="0">
                <a:solidFill>
                  <a:srgbClr val="FF0000"/>
                </a:solidFill>
              </a:rPr>
              <a:t>the delivery guarantees</a:t>
            </a:r>
            <a:r>
              <a:rPr lang="en-US" dirty="0">
                <a:solidFill>
                  <a:srgbClr val="00B050"/>
                </a:solidFill>
              </a:rPr>
              <a:t> of the Network </a:t>
            </a:r>
            <a:r>
              <a:rPr lang="en-US" dirty="0" smtClean="0">
                <a:solidFill>
                  <a:srgbClr val="00B050"/>
                </a:solidFill>
              </a:rPr>
              <a:t>layer</a:t>
            </a:r>
          </a:p>
          <a:p>
            <a:pPr marL="623888"/>
            <a:r>
              <a:rPr lang="en-US" dirty="0" smtClean="0">
                <a:solidFill>
                  <a:srgbClr val="00B050"/>
                </a:solidFill>
              </a:rPr>
              <a:t>Increased </a:t>
            </a:r>
            <a:r>
              <a:rPr lang="en-US" dirty="0" smtClean="0">
                <a:solidFill>
                  <a:srgbClr val="FF0000"/>
                </a:solidFill>
              </a:rPr>
              <a:t>reliability</a:t>
            </a:r>
          </a:p>
          <a:p>
            <a:pPr marL="623888"/>
            <a:r>
              <a:rPr lang="en-US" dirty="0" smtClean="0">
                <a:solidFill>
                  <a:srgbClr val="FF0000"/>
                </a:solidFill>
              </a:rPr>
              <a:t>TCP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00B050"/>
                </a:solidFill>
              </a:rPr>
              <a:t>an important example.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Model Used in in our </a:t>
            </a:r>
            <a:r>
              <a:rPr lang="en-US" sz="4400" dirty="0" smtClean="0">
                <a:solidFill>
                  <a:srgbClr val="FF0000"/>
                </a:solidFill>
              </a:rPr>
              <a:t>course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25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>
                <a:solidFill>
                  <a:srgbClr val="6666FF"/>
                </a:solidFill>
              </a:rPr>
              <a:t>5- The </a:t>
            </a:r>
            <a:r>
              <a:rPr lang="en-US" b="1" dirty="0">
                <a:solidFill>
                  <a:srgbClr val="6666FF"/>
                </a:solidFill>
              </a:rPr>
              <a:t>application </a:t>
            </a:r>
            <a:r>
              <a:rPr lang="en-US" b="1" dirty="0" smtClean="0">
                <a:solidFill>
                  <a:srgbClr val="6666FF"/>
                </a:solidFill>
              </a:rPr>
              <a:t>layer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Contains </a:t>
            </a:r>
            <a:r>
              <a:rPr lang="en-US" dirty="0">
                <a:solidFill>
                  <a:srgbClr val="FF0000"/>
                </a:solidFill>
              </a:rPr>
              <a:t>programs</a:t>
            </a:r>
            <a:r>
              <a:rPr lang="en-US" dirty="0">
                <a:solidFill>
                  <a:srgbClr val="00B050"/>
                </a:solidFill>
              </a:rPr>
              <a:t> that make use of the network. </a:t>
            </a:r>
            <a:endParaRPr lang="en-US" dirty="0" smtClean="0">
              <a:solidFill>
                <a:srgbClr val="00B050"/>
              </a:solidFill>
            </a:endParaRPr>
          </a:p>
          <a:p>
            <a:pPr marL="109537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109537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HTTP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DNS</a:t>
            </a:r>
            <a:r>
              <a:rPr lang="en-US" dirty="0" smtClean="0">
                <a:solidFill>
                  <a:srgbClr val="00B050"/>
                </a:solidFill>
              </a:rPr>
              <a:t> are </a:t>
            </a:r>
            <a:r>
              <a:rPr lang="en-US" dirty="0">
                <a:solidFill>
                  <a:srgbClr val="00B050"/>
                </a:solidFill>
              </a:rPr>
              <a:t>used by many applications.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The </a:t>
            </a:r>
            <a:r>
              <a:rPr lang="en-US" sz="4400" dirty="0">
                <a:solidFill>
                  <a:srgbClr val="FF0000"/>
                </a:solidFill>
              </a:rPr>
              <a:t>Model Used in in our </a:t>
            </a:r>
            <a:r>
              <a:rPr lang="en-US" sz="4400" dirty="0" smtClean="0">
                <a:solidFill>
                  <a:srgbClr val="FF0000"/>
                </a:solidFill>
              </a:rPr>
              <a:t>course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3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137983"/>
              </p:ext>
            </p:extLst>
          </p:nvPr>
        </p:nvGraphicFramePr>
        <p:xfrm>
          <a:off x="228600" y="762000"/>
          <a:ext cx="8763000" cy="559303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23213">
                  <a:extLst>
                    <a:ext uri="{9D8B030D-6E8A-4147-A177-3AD203B41FA5}">
                      <a16:colId xmlns:a16="http://schemas.microsoft.com/office/drawing/2014/main" val="2291566015"/>
                    </a:ext>
                  </a:extLst>
                </a:gridCol>
                <a:gridCol w="3713923">
                  <a:extLst>
                    <a:ext uri="{9D8B030D-6E8A-4147-A177-3AD203B41FA5}">
                      <a16:colId xmlns:a16="http://schemas.microsoft.com/office/drawing/2014/main" val="1722375007"/>
                    </a:ext>
                  </a:extLst>
                </a:gridCol>
                <a:gridCol w="4425864">
                  <a:extLst>
                    <a:ext uri="{9D8B030D-6E8A-4147-A177-3AD203B41FA5}">
                      <a16:colId xmlns:a16="http://schemas.microsoft.com/office/drawing/2014/main" val="1031627578"/>
                    </a:ext>
                  </a:extLst>
                </a:gridCol>
              </a:tblGrid>
              <a:tr h="80151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(Open System Interconnection)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TCP/IP (Transmission Control Protocol / Internet Protocol)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14182"/>
                  </a:ext>
                </a:extLst>
              </a:tr>
              <a:tr h="192028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OSI is a generic, protocol independent standard, acting as a communication gateway between the network and end user.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TCP/IP model is based on standard protocols around which the Internet has developed. It is a communication protocol, which allows connection of hosts over a network.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856128"/>
                  </a:ext>
                </a:extLst>
              </a:tr>
              <a:tr h="15362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OSI model the transport layer guarantees the delivery of packets.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TCP/IP model the transport layer does not guarantee delivery of packets. Still the TCP/IP model is more reliable.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690550"/>
                  </a:ext>
                </a:extLst>
              </a:tr>
              <a:tr h="115217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model has a separate Presentation layer and Session layer.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TCP/IP does not have a separate Presentation layer or Session layer.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98145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Comparison of OSI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and TCP/IP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2313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Comparison of OSI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and TCP/IP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520386"/>
              </p:ext>
            </p:extLst>
          </p:nvPr>
        </p:nvGraphicFramePr>
        <p:xfrm>
          <a:off x="457200" y="762001"/>
          <a:ext cx="8382000" cy="579119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596116">
                  <a:extLst>
                    <a:ext uri="{9D8B030D-6E8A-4147-A177-3AD203B41FA5}">
                      <a16:colId xmlns:a16="http://schemas.microsoft.com/office/drawing/2014/main" val="2291566015"/>
                    </a:ext>
                  </a:extLst>
                </a:gridCol>
                <a:gridCol w="3552448">
                  <a:extLst>
                    <a:ext uri="{9D8B030D-6E8A-4147-A177-3AD203B41FA5}">
                      <a16:colId xmlns:a16="http://schemas.microsoft.com/office/drawing/2014/main" val="1722375007"/>
                    </a:ext>
                  </a:extLst>
                </a:gridCol>
                <a:gridCol w="4233436">
                  <a:extLst>
                    <a:ext uri="{9D8B030D-6E8A-4147-A177-3AD203B41FA5}">
                      <a16:colId xmlns:a16="http://schemas.microsoft.com/office/drawing/2014/main" val="1031627578"/>
                    </a:ext>
                  </a:extLst>
                </a:gridCol>
              </a:tblGrid>
              <a:tr h="92351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(Open System Interconnection)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TCP/IP (Transmission Control Protocol / Internet Protocol)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14182"/>
                  </a:ext>
                </a:extLst>
              </a:tr>
              <a:tr h="17700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is a reference model around which the networks are built. Generally it is used as a guidance tool.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TCP/IP model is, in a way implementation of the OSI model.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191458"/>
                  </a:ext>
                </a:extLst>
              </a:tr>
              <a:tr h="17700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Network layer of OSI model provides both connection oriented and connectionless service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Network layer in TCP/IP model provides connectionless service.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9433"/>
                  </a:ext>
                </a:extLst>
              </a:tr>
              <a:tr h="13275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model has a problem of fitting the protocols into the model.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TCP/IP model does not fit any protocol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0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383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943428"/>
            <a:ext cx="9067800" cy="5457371"/>
          </a:xfrm>
        </p:spPr>
        <p:txBody>
          <a:bodyPr/>
          <a:lstStyle/>
          <a:p>
            <a:pPr marL="109537" lvl="0" indent="0">
              <a:buNone/>
            </a:pPr>
            <a:r>
              <a:rPr lang="en-US" sz="3000" dirty="0" smtClean="0"/>
              <a:t>1- It </a:t>
            </a:r>
            <a:r>
              <a:rPr lang="en-US" sz="3000" dirty="0"/>
              <a:t>divides the </a:t>
            </a:r>
            <a:r>
              <a:rPr lang="en-US" sz="3000" dirty="0" smtClean="0"/>
              <a:t>network communication </a:t>
            </a:r>
            <a:r>
              <a:rPr lang="en-US" sz="3000" dirty="0"/>
              <a:t>process into smaller and simpler components, thus aiding component development, design, and troubleshooting</a:t>
            </a:r>
            <a:r>
              <a:rPr lang="en-US" sz="3000" dirty="0" smtClean="0"/>
              <a:t>.</a:t>
            </a:r>
          </a:p>
          <a:p>
            <a:pPr lvl="0"/>
            <a:endParaRPr lang="en-US" sz="3000" dirty="0" smtClean="0"/>
          </a:p>
          <a:p>
            <a:pPr lvl="0"/>
            <a:endParaRPr lang="en-US" sz="3000" dirty="0"/>
          </a:p>
          <a:p>
            <a:pPr marL="109537" lvl="0" indent="0">
              <a:buNone/>
            </a:pPr>
            <a:r>
              <a:rPr lang="en-US" sz="3000" dirty="0" smtClean="0"/>
              <a:t>2- It </a:t>
            </a:r>
            <a:r>
              <a:rPr lang="en-US" sz="3000" dirty="0"/>
              <a:t>allows multiple-vendor development through standardization of network components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838200"/>
          </a:xfrm>
        </p:spPr>
        <p:txBody>
          <a:bodyPr>
            <a:normAutofit fontScale="90000"/>
          </a:bodyPr>
          <a:lstStyle/>
          <a:p>
            <a:pPr marL="109537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Advantages of Reference Models</a:t>
            </a:r>
          </a:p>
        </p:txBody>
      </p:sp>
    </p:spTree>
    <p:extLst>
      <p:ext uri="{BB962C8B-B14F-4D97-AF65-F5344CB8AC3E}">
        <p14:creationId xmlns:p14="http://schemas.microsoft.com/office/powerpoint/2010/main" val="319199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907422"/>
              </p:ext>
            </p:extLst>
          </p:nvPr>
        </p:nvGraphicFramePr>
        <p:xfrm>
          <a:off x="304800" y="762001"/>
          <a:ext cx="8534400" cy="5562599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606954">
                  <a:extLst>
                    <a:ext uri="{9D8B030D-6E8A-4147-A177-3AD203B41FA5}">
                      <a16:colId xmlns:a16="http://schemas.microsoft.com/office/drawing/2014/main" val="2291566015"/>
                    </a:ext>
                  </a:extLst>
                </a:gridCol>
                <a:gridCol w="3617038">
                  <a:extLst>
                    <a:ext uri="{9D8B030D-6E8A-4147-A177-3AD203B41FA5}">
                      <a16:colId xmlns:a16="http://schemas.microsoft.com/office/drawing/2014/main" val="1722375007"/>
                    </a:ext>
                  </a:extLst>
                </a:gridCol>
                <a:gridCol w="4310408">
                  <a:extLst>
                    <a:ext uri="{9D8B030D-6E8A-4147-A177-3AD203B41FA5}">
                      <a16:colId xmlns:a16="http://schemas.microsoft.com/office/drawing/2014/main" val="1031627578"/>
                    </a:ext>
                  </a:extLst>
                </a:gridCol>
              </a:tblGrid>
              <a:tr h="10239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OSI (Open System Interconnection)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TCP/IP (Transmission Control Protocol / Internet Protocol)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14182"/>
                  </a:ext>
                </a:extLst>
              </a:tr>
              <a:tr h="147188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Protocols are hidden in OSI model and are easily replaced as the technology changes.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TCP/IP replacing protocol is not easy.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169669"/>
                  </a:ext>
                </a:extLst>
              </a:tr>
              <a:tr h="245313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OSI model defines services, interfaces and protocols very clearly and makes clear distinction between them. It is protocol independent.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TCP/IP, services, interfaces and protocols are not clearly separated. It is also protocol dependent.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820183"/>
                  </a:ext>
                </a:extLst>
              </a:tr>
              <a:tr h="61366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It has 7 layers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It has 4 layers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52" marR="59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50788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Comparison of OSI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and TCP/IP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2417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Data Encapsulation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a host transmits data across a network to another device, the data goes through a process called </a:t>
            </a:r>
            <a:r>
              <a:rPr lang="en-US" dirty="0">
                <a:solidFill>
                  <a:srgbClr val="6666FF"/>
                </a:solidFill>
              </a:rPr>
              <a:t>encapsulation</a:t>
            </a:r>
            <a:r>
              <a:rPr lang="en-US" dirty="0"/>
              <a:t> and is wrapped with protocol information at each layer of the OSI or TCP/IP model. Each layer communicates only with its peer layer on the receiving device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537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5265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Data Encapsulation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7" y="1143000"/>
            <a:ext cx="868302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23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562600"/>
          </a:xfrm>
        </p:spPr>
        <p:txBody>
          <a:bodyPr/>
          <a:lstStyle/>
          <a:p>
            <a:pPr marL="109537" indent="0">
              <a:buNone/>
            </a:pPr>
            <a:r>
              <a:rPr lang="en-US" sz="2200" dirty="0">
                <a:solidFill>
                  <a:srgbClr val="6666FF"/>
                </a:solidFill>
              </a:rPr>
              <a:t>At a transmitting device, the data encapsulation method works like this:</a:t>
            </a:r>
          </a:p>
          <a:p>
            <a:pPr marL="107950" indent="0">
              <a:buNone/>
            </a:pPr>
            <a:r>
              <a:rPr lang="en-US" sz="2200" dirty="0" smtClean="0"/>
              <a:t>1- User </a:t>
            </a:r>
            <a:r>
              <a:rPr lang="en-US" sz="2200" dirty="0">
                <a:solidFill>
                  <a:srgbClr val="6666FF"/>
                </a:solidFill>
              </a:rPr>
              <a:t>information</a:t>
            </a:r>
            <a:r>
              <a:rPr lang="en-US" sz="2200" dirty="0"/>
              <a:t> is converted to </a:t>
            </a:r>
            <a:r>
              <a:rPr lang="en-US" sz="2200" dirty="0">
                <a:solidFill>
                  <a:srgbClr val="6666FF"/>
                </a:solidFill>
              </a:rPr>
              <a:t>data</a:t>
            </a:r>
            <a:r>
              <a:rPr lang="en-US" sz="2200" dirty="0"/>
              <a:t> for transmission on the network.</a:t>
            </a:r>
          </a:p>
          <a:p>
            <a:pPr marL="107950" indent="0">
              <a:buNone/>
            </a:pPr>
            <a:r>
              <a:rPr lang="en-US" sz="2200" dirty="0" smtClean="0"/>
              <a:t>2- </a:t>
            </a:r>
            <a:r>
              <a:rPr lang="en-US" sz="2200" dirty="0" smtClean="0">
                <a:solidFill>
                  <a:srgbClr val="6666FF"/>
                </a:solidFill>
              </a:rPr>
              <a:t>Data</a:t>
            </a:r>
            <a:r>
              <a:rPr lang="en-US" sz="2200" dirty="0" smtClean="0"/>
              <a:t> </a:t>
            </a:r>
            <a:r>
              <a:rPr lang="en-US" sz="2200" dirty="0"/>
              <a:t>is converted to </a:t>
            </a:r>
            <a:r>
              <a:rPr lang="en-US" sz="2200" dirty="0">
                <a:solidFill>
                  <a:srgbClr val="6666FF"/>
                </a:solidFill>
              </a:rPr>
              <a:t>segments</a:t>
            </a:r>
            <a:r>
              <a:rPr lang="en-US" sz="2200" dirty="0"/>
              <a:t>, and a reliable connection is set up between the transmitting and receiving hosts.</a:t>
            </a:r>
          </a:p>
          <a:p>
            <a:pPr marL="107950" indent="0">
              <a:buNone/>
            </a:pPr>
            <a:r>
              <a:rPr lang="en-US" sz="2200" dirty="0" smtClean="0"/>
              <a:t>3- </a:t>
            </a:r>
            <a:r>
              <a:rPr lang="en-US" sz="2200" dirty="0" smtClean="0">
                <a:solidFill>
                  <a:srgbClr val="6666FF"/>
                </a:solidFill>
              </a:rPr>
              <a:t>Segments</a:t>
            </a:r>
            <a:r>
              <a:rPr lang="en-US" sz="2200" dirty="0" smtClean="0"/>
              <a:t> </a:t>
            </a:r>
            <a:r>
              <a:rPr lang="en-US" sz="2200" dirty="0"/>
              <a:t>are converted to </a:t>
            </a:r>
            <a:r>
              <a:rPr lang="en-US" sz="2200" dirty="0">
                <a:solidFill>
                  <a:srgbClr val="6666FF"/>
                </a:solidFill>
              </a:rPr>
              <a:t>packets</a:t>
            </a:r>
            <a:r>
              <a:rPr lang="en-US" sz="2200" dirty="0"/>
              <a:t> or </a:t>
            </a:r>
            <a:r>
              <a:rPr lang="en-US" sz="2200" dirty="0">
                <a:solidFill>
                  <a:srgbClr val="6666FF"/>
                </a:solidFill>
              </a:rPr>
              <a:t>datagrams</a:t>
            </a:r>
            <a:r>
              <a:rPr lang="en-US" sz="2200" dirty="0"/>
              <a:t>, and a logical address is placed in the header so each packet can be routed through an internetwork.</a:t>
            </a:r>
          </a:p>
          <a:p>
            <a:pPr marL="107950" indent="0">
              <a:buNone/>
            </a:pPr>
            <a:r>
              <a:rPr lang="en-US" sz="2200" dirty="0" smtClean="0"/>
              <a:t>4- </a:t>
            </a:r>
            <a:r>
              <a:rPr lang="en-US" sz="2200" dirty="0" smtClean="0">
                <a:solidFill>
                  <a:srgbClr val="6666FF"/>
                </a:solidFill>
              </a:rPr>
              <a:t>Packets</a:t>
            </a:r>
            <a:r>
              <a:rPr lang="en-US" sz="2200" dirty="0" smtClean="0"/>
              <a:t> </a:t>
            </a:r>
            <a:r>
              <a:rPr lang="en-US" sz="2200" dirty="0"/>
              <a:t>or </a:t>
            </a:r>
            <a:r>
              <a:rPr lang="en-US" sz="2200" dirty="0">
                <a:solidFill>
                  <a:srgbClr val="6666FF"/>
                </a:solidFill>
              </a:rPr>
              <a:t>datagrams</a:t>
            </a:r>
            <a:r>
              <a:rPr lang="en-US" sz="2200" dirty="0"/>
              <a:t> are converted to </a:t>
            </a:r>
            <a:r>
              <a:rPr lang="en-US" sz="2200" dirty="0">
                <a:solidFill>
                  <a:srgbClr val="6666FF"/>
                </a:solidFill>
              </a:rPr>
              <a:t>frames</a:t>
            </a:r>
            <a:r>
              <a:rPr lang="en-US" sz="2200" dirty="0"/>
              <a:t> for transmission on the local network. Hardware (Ethernet) addresses are used to uniquely identify hosts on a local network segment.</a:t>
            </a:r>
          </a:p>
          <a:p>
            <a:pPr marL="107950" indent="0">
              <a:buNone/>
            </a:pPr>
            <a:r>
              <a:rPr lang="en-US" sz="2200" dirty="0" smtClean="0"/>
              <a:t>5- </a:t>
            </a:r>
            <a:r>
              <a:rPr lang="en-US" sz="2200" dirty="0" smtClean="0">
                <a:solidFill>
                  <a:srgbClr val="6666FF"/>
                </a:solidFill>
              </a:rPr>
              <a:t>Frames</a:t>
            </a:r>
            <a:r>
              <a:rPr lang="en-US" sz="2200" dirty="0" smtClean="0"/>
              <a:t> </a:t>
            </a:r>
            <a:r>
              <a:rPr lang="en-US" sz="2200" dirty="0"/>
              <a:t>are converted to </a:t>
            </a:r>
            <a:r>
              <a:rPr lang="en-US" sz="2200" dirty="0">
                <a:solidFill>
                  <a:srgbClr val="6666FF"/>
                </a:solidFill>
              </a:rPr>
              <a:t>bits</a:t>
            </a:r>
            <a:r>
              <a:rPr lang="en-US" sz="2200" dirty="0"/>
              <a:t>, and a digital encoding and clocking scheme is used.</a:t>
            </a:r>
          </a:p>
          <a:p>
            <a:endParaRPr lang="ar-IQ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Data Encapsulation</a:t>
            </a:r>
          </a:p>
        </p:txBody>
      </p:sp>
    </p:spTree>
    <p:extLst>
      <p:ext uri="{BB962C8B-B14F-4D97-AF65-F5344CB8AC3E}">
        <p14:creationId xmlns:p14="http://schemas.microsoft.com/office/powerpoint/2010/main" val="3565243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200"/>
          </a:xfrm>
        </p:spPr>
        <p:txBody>
          <a:bodyPr/>
          <a:lstStyle/>
          <a:p>
            <a:pPr marL="109537" lvl="0" indent="0">
              <a:buNone/>
            </a:pPr>
            <a:r>
              <a:rPr lang="en-US" sz="3200" dirty="0" smtClean="0"/>
              <a:t>3- It </a:t>
            </a:r>
            <a:r>
              <a:rPr lang="en-US" sz="3200" dirty="0"/>
              <a:t>encourages industry standardization by defining what functions occur at each layer of the model</a:t>
            </a:r>
            <a:r>
              <a:rPr lang="en-US" sz="3200" dirty="0" smtClean="0"/>
              <a:t>.</a:t>
            </a:r>
          </a:p>
          <a:p>
            <a:pPr marL="109537" lvl="0" indent="0">
              <a:buNone/>
            </a:pPr>
            <a:endParaRPr lang="en-US" sz="3200" dirty="0"/>
          </a:p>
          <a:p>
            <a:pPr marL="109537" lvl="0" indent="0">
              <a:buNone/>
            </a:pPr>
            <a:r>
              <a:rPr lang="en-US" sz="3200" dirty="0" smtClean="0"/>
              <a:t>4- It </a:t>
            </a:r>
            <a:r>
              <a:rPr lang="en-US" sz="3200" dirty="0"/>
              <a:t>allows various types of network hardware and software to communicate</a:t>
            </a:r>
            <a:r>
              <a:rPr lang="en-US" sz="3200" dirty="0" smtClean="0"/>
              <a:t>.</a:t>
            </a:r>
          </a:p>
          <a:p>
            <a:pPr marL="109537" lvl="0" indent="0">
              <a:buNone/>
            </a:pPr>
            <a:endParaRPr lang="en-US" sz="3200" dirty="0"/>
          </a:p>
          <a:p>
            <a:pPr marL="109537" indent="0">
              <a:buNone/>
            </a:pPr>
            <a:r>
              <a:rPr lang="en-US" sz="3200" dirty="0"/>
              <a:t>5- It prevents changes in one layer from affecting other layers, so it doesn’t hamper development and makes application programming easier.</a:t>
            </a:r>
          </a:p>
          <a:p>
            <a:pPr marL="109537" lvl="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Advantages of Reference Models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19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43428"/>
            <a:ext cx="9144000" cy="5457371"/>
          </a:xfrm>
        </p:spPr>
        <p:txBody>
          <a:bodyPr/>
          <a:lstStyle/>
          <a:p>
            <a:pPr marL="109537" indent="0">
              <a:buNone/>
            </a:pP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the late 1970s, </a:t>
            </a:r>
            <a:r>
              <a:rPr lang="en-US" sz="2400" b="1" dirty="0">
                <a:solidFill>
                  <a:srgbClr val="6666FF"/>
                </a:solidFill>
              </a:rPr>
              <a:t>the Open </a:t>
            </a:r>
            <a:r>
              <a:rPr lang="en-US" sz="2400" b="1" dirty="0" smtClean="0">
                <a:solidFill>
                  <a:srgbClr val="6666FF"/>
                </a:solidFill>
              </a:rPr>
              <a:t>Systems Interconnection </a:t>
            </a:r>
            <a:r>
              <a:rPr lang="en-US" sz="2400" b="1" dirty="0">
                <a:solidFill>
                  <a:srgbClr val="6666FF"/>
                </a:solidFill>
              </a:rPr>
              <a:t>(OSI)</a:t>
            </a:r>
            <a:r>
              <a:rPr lang="en-US" sz="2400" dirty="0">
                <a:solidFill>
                  <a:srgbClr val="6666FF"/>
                </a:solidFill>
              </a:rPr>
              <a:t> </a:t>
            </a:r>
            <a:r>
              <a:rPr lang="en-US" sz="2400" dirty="0"/>
              <a:t>reference model was created by </a:t>
            </a:r>
            <a:r>
              <a:rPr lang="en-US" sz="2400" dirty="0" smtClean="0">
                <a:solidFill>
                  <a:srgbClr val="00B050"/>
                </a:solidFill>
              </a:rPr>
              <a:t>the International </a:t>
            </a:r>
            <a:r>
              <a:rPr lang="en-US" sz="2400" dirty="0">
                <a:solidFill>
                  <a:srgbClr val="00B050"/>
                </a:solidFill>
              </a:rPr>
              <a:t>Standards Organization</a:t>
            </a:r>
          </a:p>
          <a:p>
            <a:pPr marL="109537" lvl="0" indent="0"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 lvl="0"/>
            <a:r>
              <a:rPr lang="en-US" sz="2400" dirty="0"/>
              <a:t>The OSI model was meant to help vendors create interoperable network devices and software in the form of protocols so that different vendor networks could work with each </a:t>
            </a:r>
            <a:r>
              <a:rPr lang="en-US" sz="2400" dirty="0" smtClean="0"/>
              <a:t>other</a:t>
            </a:r>
          </a:p>
          <a:p>
            <a:pPr lvl="0"/>
            <a:endParaRPr lang="en-US" sz="2400" dirty="0">
              <a:solidFill>
                <a:srgbClr val="00B050"/>
              </a:solidFill>
            </a:endParaRPr>
          </a:p>
          <a:p>
            <a:pPr lvl="0"/>
            <a:r>
              <a:rPr lang="en-US" sz="2400" dirty="0">
                <a:solidFill>
                  <a:srgbClr val="6666FF"/>
                </a:solidFill>
              </a:rPr>
              <a:t>The ISO-OSI model is a </a:t>
            </a:r>
            <a:r>
              <a:rPr lang="en-US" sz="2400" b="1" dirty="0">
                <a:solidFill>
                  <a:srgbClr val="6666FF"/>
                </a:solidFill>
              </a:rPr>
              <a:t>seven-layers</a:t>
            </a:r>
            <a:r>
              <a:rPr lang="en-US" sz="2400" dirty="0">
                <a:solidFill>
                  <a:srgbClr val="6666FF"/>
                </a:solidFill>
              </a:rPr>
              <a:t> architecture.</a:t>
            </a:r>
            <a:endParaRPr lang="en-US" sz="2000" dirty="0" smtClean="0">
              <a:solidFill>
                <a:srgbClr val="6666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marL="109537" indent="0" algn="ctr">
              <a:buNone/>
            </a:pPr>
            <a:r>
              <a:rPr lang="en-US" dirty="0"/>
              <a:t>OSI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480892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255588" lvl="0"/>
            <a:r>
              <a:rPr lang="en-US" sz="2800" dirty="0"/>
              <a:t>One of the greatest functions of the OSI specifications is to assist in data transfer between </a:t>
            </a:r>
            <a:r>
              <a:rPr lang="en-US" sz="2800" dirty="0">
                <a:solidFill>
                  <a:srgbClr val="6666FF"/>
                </a:solidFill>
              </a:rPr>
              <a:t>disparate </a:t>
            </a:r>
            <a:r>
              <a:rPr lang="en-US" sz="2800" dirty="0" smtClean="0">
                <a:solidFill>
                  <a:srgbClr val="6666FF"/>
                </a:solidFill>
              </a:rPr>
              <a:t>hosts</a:t>
            </a:r>
          </a:p>
          <a:p>
            <a:pPr marL="255588" lvl="0"/>
            <a:endParaRPr lang="en-US" sz="2800" dirty="0" smtClean="0">
              <a:solidFill>
                <a:srgbClr val="6666FF"/>
              </a:solidFill>
            </a:endParaRPr>
          </a:p>
          <a:p>
            <a:pPr marL="255588" lvl="0"/>
            <a:r>
              <a:rPr lang="en-US" sz="2800" dirty="0"/>
              <a:t>The OSI model isn’t a physical model. Rather, it’s </a:t>
            </a:r>
            <a:r>
              <a:rPr lang="en-US" sz="2800" dirty="0">
                <a:solidFill>
                  <a:srgbClr val="FF0000"/>
                </a:solidFill>
              </a:rPr>
              <a:t>a set of guidelines that application developers can use to create and implement applications that run on a network.</a:t>
            </a:r>
          </a:p>
          <a:p>
            <a:pPr marL="255588" lvl="0"/>
            <a:endParaRPr lang="en-US" sz="2800" dirty="0"/>
          </a:p>
          <a:p>
            <a:pPr marL="255588" lvl="0"/>
            <a:r>
              <a:rPr lang="en-US" sz="2800" dirty="0" smtClean="0">
                <a:solidFill>
                  <a:srgbClr val="6666FF"/>
                </a:solidFill>
              </a:rPr>
              <a:t>It </a:t>
            </a:r>
            <a:r>
              <a:rPr lang="en-US" sz="2800" dirty="0">
                <a:solidFill>
                  <a:srgbClr val="6666FF"/>
                </a:solidFill>
              </a:rPr>
              <a:t>also provides a framework for creating and implementing networking standards, devices, and internetworking schemes.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295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72825"/>
              </p:ext>
            </p:extLst>
          </p:nvPr>
        </p:nvGraphicFramePr>
        <p:xfrm>
          <a:off x="609601" y="914400"/>
          <a:ext cx="8305799" cy="52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937">
                  <a:extLst>
                    <a:ext uri="{9D8B030D-6E8A-4147-A177-3AD203B41FA5}">
                      <a16:colId xmlns:a16="http://schemas.microsoft.com/office/drawing/2014/main" val="4077558099"/>
                    </a:ext>
                  </a:extLst>
                </a:gridCol>
                <a:gridCol w="2112577">
                  <a:extLst>
                    <a:ext uri="{9D8B030D-6E8A-4147-A177-3AD203B41FA5}">
                      <a16:colId xmlns:a16="http://schemas.microsoft.com/office/drawing/2014/main" val="4100311339"/>
                    </a:ext>
                  </a:extLst>
                </a:gridCol>
                <a:gridCol w="4395285">
                  <a:extLst>
                    <a:ext uri="{9D8B030D-6E8A-4147-A177-3AD203B41FA5}">
                      <a16:colId xmlns:a16="http://schemas.microsoft.com/office/drawing/2014/main" val="628728796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Layer 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Application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Application services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8332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Layer 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Presentation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Data encryption, compression, translation services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0788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Layer 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Session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Dialog control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5175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Layer 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Transport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End-to-end connection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5990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Layer 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Network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Routing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92388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Layer 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Data Link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Framing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4624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Layer 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Physical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Physical topology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693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34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400" b="1" dirty="0">
                <a:solidFill>
                  <a:srgbClr val="6666FF"/>
                </a:solidFill>
              </a:rPr>
              <a:t>1- Application layer</a:t>
            </a:r>
            <a:endParaRPr lang="en-US" sz="2400" dirty="0">
              <a:solidFill>
                <a:srgbClr val="6666FF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HTTP </a:t>
            </a:r>
            <a:r>
              <a:rPr lang="en-US" sz="2400" dirty="0">
                <a:solidFill>
                  <a:srgbClr val="FF0000"/>
                </a:solidFill>
              </a:rPr>
              <a:t>(Hyper Text Transfer Protocol), </a:t>
            </a:r>
            <a:r>
              <a:rPr lang="en-US" sz="2400" dirty="0" smtClean="0">
                <a:solidFill>
                  <a:srgbClr val="FF0000"/>
                </a:solidFill>
              </a:rPr>
              <a:t>file </a:t>
            </a:r>
            <a:r>
              <a:rPr lang="en-US" sz="2400" dirty="0">
                <a:solidFill>
                  <a:srgbClr val="FF0000"/>
                </a:solidFill>
              </a:rPr>
              <a:t>transfer, </a:t>
            </a:r>
            <a:r>
              <a:rPr lang="en-US" sz="2400" dirty="0" smtClean="0">
                <a:solidFill>
                  <a:srgbClr val="FF0000"/>
                </a:solidFill>
              </a:rPr>
              <a:t>electronic </a:t>
            </a:r>
            <a:r>
              <a:rPr lang="en-US" sz="2400" dirty="0">
                <a:solidFill>
                  <a:srgbClr val="FF0000"/>
                </a:solidFill>
              </a:rPr>
              <a:t>mail, and network news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pPr marL="109537" indent="0">
              <a:buNone/>
            </a:pPr>
            <a:r>
              <a:rPr lang="en-US" sz="2400" dirty="0"/>
              <a:t>Functions of application </a:t>
            </a:r>
            <a:r>
              <a:rPr lang="en-US" sz="2400" dirty="0" smtClean="0"/>
              <a:t>layer</a:t>
            </a:r>
            <a:endParaRPr lang="en-US" sz="2400" dirty="0"/>
          </a:p>
          <a:p>
            <a:pPr marL="109537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1- </a:t>
            </a:r>
            <a:r>
              <a:rPr lang="en-US" sz="2400" dirty="0">
                <a:solidFill>
                  <a:srgbClr val="00B050"/>
                </a:solidFill>
              </a:rPr>
              <a:t>Mail </a:t>
            </a:r>
            <a:r>
              <a:rPr lang="en-US" sz="2400" dirty="0" smtClean="0">
                <a:solidFill>
                  <a:srgbClr val="00B050"/>
                </a:solidFill>
              </a:rPr>
              <a:t>Services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109537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109537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2- Network Virtual </a:t>
            </a:r>
            <a:r>
              <a:rPr lang="en-US" sz="2400" dirty="0" smtClean="0">
                <a:solidFill>
                  <a:srgbClr val="00B050"/>
                </a:solidFill>
              </a:rPr>
              <a:t>Terminal</a:t>
            </a:r>
          </a:p>
          <a:p>
            <a:pPr marL="109537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109537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3- Directory </a:t>
            </a:r>
            <a:r>
              <a:rPr lang="en-US" sz="2400" dirty="0" smtClean="0">
                <a:solidFill>
                  <a:srgbClr val="00B050"/>
                </a:solidFill>
              </a:rPr>
              <a:t>Services</a:t>
            </a:r>
          </a:p>
          <a:p>
            <a:pPr marL="109537" indent="0"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 marL="109537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4= File </a:t>
            </a:r>
            <a:r>
              <a:rPr lang="en-US" sz="2400" b="1" dirty="0">
                <a:solidFill>
                  <a:srgbClr val="00B050"/>
                </a:solidFill>
              </a:rPr>
              <a:t>Transfer, Access and Management (FTAM):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41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57371"/>
          </a:xfrm>
        </p:spPr>
        <p:txBody>
          <a:bodyPr/>
          <a:lstStyle/>
          <a:p>
            <a:pPr marL="109537" indent="0">
              <a:buNone/>
            </a:pPr>
            <a:r>
              <a:rPr lang="en-US" sz="2400" b="1" dirty="0">
                <a:solidFill>
                  <a:srgbClr val="6666FF"/>
                </a:solidFill>
              </a:rPr>
              <a:t>2- Presentation Layer</a:t>
            </a:r>
          </a:p>
          <a:p>
            <a:pPr marL="109537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primary goal of this layer is to take care of the syntax and semantics of the information exchanged between two communicating systems</a:t>
            </a:r>
          </a:p>
          <a:p>
            <a:pPr marL="109537" indent="0">
              <a:buNone/>
            </a:pPr>
            <a:endParaRPr lang="en-US" sz="2400" b="1" dirty="0">
              <a:solidFill>
                <a:srgbClr val="6666FF"/>
              </a:solidFill>
            </a:endParaRPr>
          </a:p>
          <a:p>
            <a:pPr marL="109537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Functions of presentation layer:</a:t>
            </a:r>
          </a:p>
          <a:p>
            <a:pPr marL="109537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1- </a:t>
            </a:r>
            <a:r>
              <a:rPr lang="en-US" sz="2400" b="1" dirty="0" smtClean="0">
                <a:solidFill>
                  <a:srgbClr val="FF0000"/>
                </a:solidFill>
              </a:rPr>
              <a:t>Translation</a:t>
            </a:r>
          </a:p>
          <a:p>
            <a:pPr marL="109537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2- </a:t>
            </a:r>
            <a:r>
              <a:rPr lang="en-US" sz="2400" b="1" dirty="0" smtClean="0">
                <a:solidFill>
                  <a:srgbClr val="FF0000"/>
                </a:solidFill>
              </a:rPr>
              <a:t>Encryption</a:t>
            </a:r>
          </a:p>
          <a:p>
            <a:pPr marL="109537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109537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3- Compression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OSI reference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21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3982</TotalTime>
  <Words>1731</Words>
  <Application>Microsoft Office PowerPoint</Application>
  <PresentationFormat>عرض على الشاشة (4:3)</PresentationFormat>
  <Paragraphs>295</Paragraphs>
  <Slides>35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4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Computer Networks</vt:lpstr>
      <vt:lpstr>Presentation Outline</vt:lpstr>
      <vt:lpstr>Advantages of Reference Models</vt:lpstr>
      <vt:lpstr>Advantages of Reference Models</vt:lpstr>
      <vt:lpstr>OSI reference model</vt:lpstr>
      <vt:lpstr>OSI reference model</vt:lpstr>
      <vt:lpstr>OSI reference model</vt:lpstr>
      <vt:lpstr>OSI reference model</vt:lpstr>
      <vt:lpstr>OSI reference model</vt:lpstr>
      <vt:lpstr>OSI reference model</vt:lpstr>
      <vt:lpstr>OSI reference model</vt:lpstr>
      <vt:lpstr>OSI reference model</vt:lpstr>
      <vt:lpstr>OSI reference model</vt:lpstr>
      <vt:lpstr>OSI reference model</vt:lpstr>
      <vt:lpstr>TCP/IP reference model</vt:lpstr>
      <vt:lpstr>TCP/IP reference model</vt:lpstr>
      <vt:lpstr>TCP/IP reference model</vt:lpstr>
      <vt:lpstr>TCP/IP reference model</vt:lpstr>
      <vt:lpstr>TCP/IP reference model</vt:lpstr>
      <vt:lpstr>TCP/IP reference model</vt:lpstr>
      <vt:lpstr>TCP/IP reference model</vt:lpstr>
      <vt:lpstr>TCP/IP reference model</vt:lpstr>
      <vt:lpstr>The Model Used in in our course</vt:lpstr>
      <vt:lpstr>The Model Used in in our course</vt:lpstr>
      <vt:lpstr>The Model Used in in our course</vt:lpstr>
      <vt:lpstr>The Model Used in in our course</vt:lpstr>
      <vt:lpstr>The Model Used in in our course</vt:lpstr>
      <vt:lpstr>Comparison of OSI and TCP/IP</vt:lpstr>
      <vt:lpstr>Comparison of OSI and TCP/IP</vt:lpstr>
      <vt:lpstr>Comparison of OSI and TCP/IP</vt:lpstr>
      <vt:lpstr>Data Encapsulation</vt:lpstr>
      <vt:lpstr>Data Encapsulation</vt:lpstr>
      <vt:lpstr>Data Encapsulation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al marsa</cp:lastModifiedBy>
  <cp:revision>224</cp:revision>
  <dcterms:created xsi:type="dcterms:W3CDTF">2010-04-29T23:38:56Z</dcterms:created>
  <dcterms:modified xsi:type="dcterms:W3CDTF">2017-11-15T18:44:39Z</dcterms:modified>
</cp:coreProperties>
</file>