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257" r:id="rId3"/>
    <p:sldId id="346" r:id="rId4"/>
    <p:sldId id="348" r:id="rId5"/>
    <p:sldId id="347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3" r:id="rId21"/>
    <p:sldId id="364" r:id="rId22"/>
    <p:sldId id="365" r:id="rId23"/>
    <p:sldId id="366" r:id="rId24"/>
    <p:sldId id="367" r:id="rId25"/>
    <p:sldId id="368" r:id="rId26"/>
    <p:sldId id="369" r:id="rId27"/>
    <p:sldId id="376" r:id="rId28"/>
    <p:sldId id="370" r:id="rId29"/>
    <p:sldId id="371" r:id="rId30"/>
    <p:sldId id="372" r:id="rId31"/>
    <p:sldId id="373" r:id="rId32"/>
    <p:sldId id="374" r:id="rId33"/>
    <p:sldId id="375" r:id="rId34"/>
    <p:sldId id="342" r:id="rId35"/>
    <p:sldId id="299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EDDFE6"/>
    <a:srgbClr val="FECE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نمط فاتح 3 - تميي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نمط فاتح 3 - تميي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نمط داكن 2 - تمييز 1/تميي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7292A2E-F333-43FB-9621-5CBBE7FDCDCB}" styleName="نمط فاتح 2 - تميي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نمط فاتح 2 - تميي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نمط فاتح 2 - تميي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النمط الفات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نمط متوسط 1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4384" autoAdjust="0"/>
  </p:normalViewPr>
  <p:slideViewPr>
    <p:cSldViewPr>
      <p:cViewPr varScale="1">
        <p:scale>
          <a:sx n="66" d="100"/>
          <a:sy n="66" d="100"/>
        </p:scale>
        <p:origin x="11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8996ED-3251-482C-BB30-50BE3774F921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220A70D-2079-4473-9C20-5270C1B7D920}" type="slidenum">
              <a:rPr lang="en-US" altLang="ar-IQ"/>
              <a:pPr/>
              <a:t>‹#›</a:t>
            </a:fld>
            <a:endParaRPr lang="en-US" alt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92BFE88-B46F-4A33-B9FF-04CBA4E9FC7F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EEC077-26C6-44EB-8E69-4098BAA22481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266774237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E7F1B-78BF-43CF-9328-70A74CF2F4A0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F3FD9-B297-43CD-A8AF-16E01657FD6A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392698744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E9E59-E613-4370-ABA1-E3790047A9C4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FD1A9-C7F7-485E-8860-A161E8996CA7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529516981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C74AF-3FDB-45C7-9706-3D9C7FAD397C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EA1E7-D8BB-4B31-B9A8-9EF6A80897E5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923809784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A37DF-EBFE-41D7-83D0-9059FDEA7CB7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EE821-F98D-4E6A-B32E-AA4EDAD599D4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749805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4CE6-F987-4042-BE9F-3C92D2AF29BE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82BA8-1558-45A7-8F67-44BB8F09ADDE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2128169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DCDEC-4ACD-4CD4-9620-C159D2C3A306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D71C6-B484-43A3-91A6-438C7663C290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085548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1EF98-4FE6-4DD7-BC4B-103C2592D26A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CDEFB-E635-4B07-863D-847003692FCB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207478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43F02-0A70-4E4D-837B-5ED5624D4858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72133-A420-4D91-8C13-C8F3C86F33BB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782613701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A35C7-75F7-4DF8-9FE1-9940F2FCC0F4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C8BFD-25D9-458F-9675-B186C27DD59D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2184203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F060733-1ACF-4C31-A517-47FAF481A036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72ACA-3E12-48DB-A911-14A3276D1438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633180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IQ" smtClean="0"/>
              <a:t>Click to edit Master text styles</a:t>
            </a:r>
          </a:p>
          <a:p>
            <a:pPr lvl="1"/>
            <a:r>
              <a:rPr lang="en-US" altLang="ar-IQ" smtClean="0"/>
              <a:t>Second level</a:t>
            </a:r>
          </a:p>
          <a:p>
            <a:pPr lvl="2"/>
            <a:r>
              <a:rPr lang="en-US" altLang="ar-IQ" smtClean="0"/>
              <a:t>Third level</a:t>
            </a:r>
          </a:p>
          <a:p>
            <a:pPr lvl="3"/>
            <a:r>
              <a:rPr lang="en-US" altLang="ar-IQ" smtClean="0"/>
              <a:t>Fourth level</a:t>
            </a:r>
          </a:p>
          <a:p>
            <a:pPr lvl="4"/>
            <a:r>
              <a:rPr lang="en-US" altLang="ar-IQ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C1D5719-2E13-44D0-A4E2-4DA006B78D65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panose="020B0602030504020204" pitchFamily="34" charset="0"/>
              </a:defRPr>
            </a:lvl1pPr>
          </a:lstStyle>
          <a:p>
            <a:fld id="{CCC801D0-E14A-4808-8B33-002612A11ACB}" type="slidenum">
              <a:rPr lang="en-US" altLang="ar-IQ"/>
              <a:pPr/>
              <a:t>‹#›</a:t>
            </a:fld>
            <a:endParaRPr lang="en-US" alt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6" r:id="rId3"/>
    <p:sldLayoutId id="2147483697" r:id="rId4"/>
    <p:sldLayoutId id="2147483698" r:id="rId5"/>
    <p:sldLayoutId id="2147483699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334144"/>
            <a:ext cx="8458200" cy="1066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6666FF"/>
                </a:solidFill>
                <a:effectLst/>
              </a:rPr>
              <a:t>Computer Networks</a:t>
            </a:r>
            <a:endParaRPr lang="en-US" sz="2600" dirty="0">
              <a:solidFill>
                <a:srgbClr val="6666FF"/>
              </a:solidFill>
            </a:endParaRP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723900" y="3276600"/>
            <a:ext cx="7772400" cy="1905000"/>
          </a:xfrm>
        </p:spPr>
        <p:txBody>
          <a:bodyPr/>
          <a:lstStyle/>
          <a:p>
            <a:pPr marR="0" algn="ctr"/>
            <a:r>
              <a:rPr lang="en-US" altLang="ar-IQ" sz="1800" dirty="0" smtClean="0"/>
              <a:t>Asst. Lect. Ahmed M. Jasim</a:t>
            </a:r>
          </a:p>
          <a:p>
            <a:pPr marR="0" algn="ctr"/>
            <a:r>
              <a:rPr lang="en-US" altLang="ar-IQ" sz="1800" dirty="0" smtClean="0"/>
              <a:t>Computer Department - College of Engineering</a:t>
            </a:r>
          </a:p>
          <a:p>
            <a:pPr marR="0" algn="ctr"/>
            <a:r>
              <a:rPr lang="en-US" altLang="ar-IQ" sz="1800" dirty="0" smtClean="0"/>
              <a:t>University of Diyala</a:t>
            </a:r>
          </a:p>
          <a:p>
            <a:pPr marR="0" algn="ctr"/>
            <a:endParaRPr lang="en-US" altLang="ar-IQ" sz="1800" dirty="0" smtClean="0"/>
          </a:p>
          <a:p>
            <a:pPr marR="0" algn="ctr"/>
            <a:r>
              <a:rPr lang="en-US" altLang="ar-IQ" sz="1800" dirty="0" smtClean="0"/>
              <a:t>2017</a:t>
            </a:r>
            <a:endParaRPr lang="en-US" altLang="ar-IQ" sz="1800" dirty="0"/>
          </a:p>
          <a:p>
            <a:pPr marR="0" algn="ctr"/>
            <a:endParaRPr lang="en-US" altLang="ar-IQ" sz="1800" dirty="0" smtClean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600"/>
            <a:ext cx="1241223" cy="129668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2209800"/>
            <a:ext cx="8458200" cy="10668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FF0000"/>
                </a:solidFill>
                <a:effectLst/>
              </a:rPr>
              <a:t>“</a:t>
            </a:r>
            <a:r>
              <a:rPr lang="en-US" sz="4000" dirty="0">
                <a:solidFill>
                  <a:srgbClr val="FF0000"/>
                </a:solidFill>
                <a:effectLst/>
              </a:rPr>
              <a:t>REFERENCE</a:t>
            </a:r>
            <a:r>
              <a:rPr lang="en-US" dirty="0">
                <a:effectLst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effectLst/>
              </a:rPr>
              <a:t>MODELS”</a:t>
            </a:r>
            <a:endParaRPr lang="en-US" sz="2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57371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>
                <a:solidFill>
                  <a:srgbClr val="6666FF"/>
                </a:solidFill>
              </a:rPr>
              <a:t>3- Session Layer</a:t>
            </a:r>
          </a:p>
          <a:p>
            <a:pPr marL="109537" indent="0">
              <a:buNone/>
            </a:pPr>
            <a:r>
              <a:rPr lang="en-US" sz="2400" dirty="0"/>
              <a:t>Its main aim is to establish, maintain and synchronize the interaction between communicating systems</a:t>
            </a:r>
          </a:p>
          <a:p>
            <a:pPr marL="109537" indent="0">
              <a:buNone/>
            </a:pPr>
            <a:endParaRPr lang="en-US" sz="2400" dirty="0">
              <a:solidFill>
                <a:srgbClr val="6666FF"/>
              </a:solidFill>
            </a:endParaRPr>
          </a:p>
          <a:p>
            <a:pPr marL="109537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Functions of session layer:</a:t>
            </a:r>
          </a:p>
          <a:p>
            <a:pPr marL="109537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1- Dialog Control: </a:t>
            </a:r>
            <a:r>
              <a:rPr lang="en-US" sz="2400" dirty="0">
                <a:solidFill>
                  <a:srgbClr val="6666FF"/>
                </a:solidFill>
              </a:rPr>
              <a:t>This layer allows two systems to start communication with each other in half-duplex or full-duplex.</a:t>
            </a:r>
          </a:p>
          <a:p>
            <a:pPr marL="109537" indent="0">
              <a:buNone/>
            </a:pPr>
            <a:endParaRPr lang="en-US" sz="2400" dirty="0">
              <a:solidFill>
                <a:srgbClr val="6666FF"/>
              </a:solidFill>
            </a:endParaRPr>
          </a:p>
          <a:p>
            <a:pPr marL="109537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2- Synchronization</a:t>
            </a:r>
            <a:r>
              <a:rPr lang="en-US" sz="2400" dirty="0">
                <a:solidFill>
                  <a:srgbClr val="6666FF"/>
                </a:solidFill>
              </a:rPr>
              <a:t>: This layer allows a process to add checkpoints which are considered as synchronization points into stream of </a:t>
            </a:r>
            <a:r>
              <a:rPr lang="en-US" sz="2400" dirty="0" smtClean="0">
                <a:solidFill>
                  <a:srgbClr val="6666FF"/>
                </a:solidFill>
              </a:rPr>
              <a:t>data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OSI reference model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4863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57371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>
                <a:solidFill>
                  <a:srgbClr val="6666FF"/>
                </a:solidFill>
              </a:rPr>
              <a:t>4- Transport Layer</a:t>
            </a:r>
          </a:p>
          <a:p>
            <a:pPr marL="109537" indent="0">
              <a:buNone/>
            </a:pPr>
            <a:r>
              <a:rPr lang="en-US" sz="2400" dirty="0"/>
              <a:t>The main aim of transport layer is to be delivered the entire message from source to destination. </a:t>
            </a:r>
          </a:p>
          <a:p>
            <a:pPr marL="109537" indent="0">
              <a:buNone/>
            </a:pPr>
            <a:endParaRPr lang="en-US" sz="2400" dirty="0" smtClean="0">
              <a:solidFill>
                <a:srgbClr val="6666FF"/>
              </a:solidFill>
            </a:endParaRPr>
          </a:p>
          <a:p>
            <a:pPr marL="109537" indent="0">
              <a:buNone/>
            </a:pPr>
            <a:endParaRPr lang="en-US" sz="2400" dirty="0">
              <a:solidFill>
                <a:srgbClr val="6666FF"/>
              </a:solidFill>
            </a:endParaRPr>
          </a:p>
          <a:p>
            <a:pPr marL="109537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Functions of transport layer:</a:t>
            </a:r>
          </a:p>
          <a:p>
            <a:pPr marL="109537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1- Service Point Addressing</a:t>
            </a:r>
          </a:p>
          <a:p>
            <a:pPr marL="109537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2- Segmentation and Reassembling</a:t>
            </a:r>
          </a:p>
          <a:p>
            <a:pPr marL="109537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3- Connection Control</a:t>
            </a:r>
          </a:p>
          <a:p>
            <a:pPr marL="109537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4- Flow Control</a:t>
            </a:r>
          </a:p>
          <a:p>
            <a:pPr marL="109537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5- Error Control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OSI reference model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8812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57371"/>
          </a:xfrm>
        </p:spPr>
        <p:txBody>
          <a:bodyPr/>
          <a:lstStyle/>
          <a:p>
            <a:pPr marL="109537" indent="0">
              <a:buNone/>
            </a:pPr>
            <a:r>
              <a:rPr lang="en-US" sz="2000" dirty="0">
                <a:solidFill>
                  <a:srgbClr val="6666FF"/>
                </a:solidFill>
              </a:rPr>
              <a:t>5- Network Layer </a:t>
            </a:r>
          </a:p>
          <a:p>
            <a:pPr marL="109537" indent="0">
              <a:buNone/>
            </a:pPr>
            <a:r>
              <a:rPr lang="en-US" sz="2000" dirty="0"/>
              <a:t>The main aim of this layer is to deliver packets from source to destination across multiple links (networks). </a:t>
            </a:r>
            <a:endParaRPr lang="en-US" sz="2000" dirty="0" smtClean="0"/>
          </a:p>
          <a:p>
            <a:pPr marL="109537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109537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Functions </a:t>
            </a:r>
            <a:r>
              <a:rPr lang="en-US" sz="2000" dirty="0">
                <a:solidFill>
                  <a:srgbClr val="FF0000"/>
                </a:solidFill>
              </a:rPr>
              <a:t>of network layer:</a:t>
            </a:r>
          </a:p>
          <a:p>
            <a:pPr marL="109537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1- Routing</a:t>
            </a:r>
          </a:p>
          <a:p>
            <a:pPr marL="1436687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rgbClr val="FF0000"/>
                </a:solidFill>
              </a:rPr>
              <a:t>Static</a:t>
            </a:r>
            <a:endParaRPr lang="en-US" sz="2000" dirty="0">
              <a:solidFill>
                <a:srgbClr val="FF0000"/>
              </a:solidFill>
            </a:endParaRPr>
          </a:p>
          <a:p>
            <a:pPr marL="1436687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rgbClr val="FF0000"/>
                </a:solidFill>
              </a:rPr>
              <a:t>Dynamic</a:t>
            </a:r>
            <a:endParaRPr lang="en-US" sz="2000" dirty="0">
              <a:solidFill>
                <a:srgbClr val="FF0000"/>
              </a:solidFill>
            </a:endParaRPr>
          </a:p>
          <a:p>
            <a:pPr marL="1436687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rgbClr val="FF0000"/>
                </a:solidFill>
              </a:rPr>
              <a:t>Semi-Dynamic</a:t>
            </a:r>
            <a:endParaRPr lang="en-US" sz="2000" dirty="0">
              <a:solidFill>
                <a:srgbClr val="FF0000"/>
              </a:solidFill>
            </a:endParaRPr>
          </a:p>
          <a:p>
            <a:pPr marL="109537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2- </a:t>
            </a:r>
            <a:r>
              <a:rPr lang="en-US" sz="2000" dirty="0">
                <a:solidFill>
                  <a:srgbClr val="FF0000"/>
                </a:solidFill>
              </a:rPr>
              <a:t>Congestion Control</a:t>
            </a:r>
          </a:p>
          <a:p>
            <a:pPr marL="109537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3- </a:t>
            </a:r>
            <a:r>
              <a:rPr lang="en-US" sz="2000" dirty="0">
                <a:solidFill>
                  <a:srgbClr val="FF0000"/>
                </a:solidFill>
              </a:rPr>
              <a:t>Internetworking:  Internetworking is a solution born of three networking problems: 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1349375"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rgbClr val="FF0000"/>
                </a:solidFill>
              </a:rPr>
              <a:t>Isolated </a:t>
            </a:r>
            <a:r>
              <a:rPr lang="en-US" sz="2000" dirty="0">
                <a:solidFill>
                  <a:srgbClr val="FF0000"/>
                </a:solidFill>
              </a:rPr>
              <a:t>LANs</a:t>
            </a:r>
          </a:p>
          <a:p>
            <a:pPr marL="1349375"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rgbClr val="FF0000"/>
                </a:solidFill>
              </a:rPr>
              <a:t>Duplication </a:t>
            </a:r>
            <a:r>
              <a:rPr lang="en-US" sz="2000" dirty="0">
                <a:solidFill>
                  <a:srgbClr val="FF0000"/>
                </a:solidFill>
              </a:rPr>
              <a:t>of resources</a:t>
            </a:r>
          </a:p>
          <a:p>
            <a:pPr marL="1349375"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rgbClr val="FF0000"/>
                </a:solidFill>
              </a:rPr>
              <a:t>The </a:t>
            </a:r>
            <a:r>
              <a:rPr lang="en-US" sz="2000" dirty="0">
                <a:solidFill>
                  <a:srgbClr val="FF0000"/>
                </a:solidFill>
              </a:rPr>
              <a:t>lack of a centralized network management system.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OSI reference model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076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57371"/>
          </a:xfrm>
        </p:spPr>
        <p:txBody>
          <a:bodyPr/>
          <a:lstStyle/>
          <a:p>
            <a:pPr marL="109537" indent="0">
              <a:buNone/>
            </a:pPr>
            <a:r>
              <a:rPr lang="en-US" sz="2000" dirty="0">
                <a:solidFill>
                  <a:srgbClr val="6666FF"/>
                </a:solidFill>
              </a:rPr>
              <a:t>6- Data Link layer</a:t>
            </a:r>
          </a:p>
          <a:p>
            <a:pPr marL="109537" indent="0">
              <a:buNone/>
            </a:pPr>
            <a:r>
              <a:rPr lang="en-US" sz="2000" dirty="0"/>
              <a:t>Data link layer is most reliable node to node delivery of data</a:t>
            </a:r>
          </a:p>
          <a:p>
            <a:pPr marL="109537" indent="0">
              <a:buNone/>
            </a:pPr>
            <a:endParaRPr lang="en-US" sz="2000" dirty="0" smtClean="0">
              <a:solidFill>
                <a:srgbClr val="6666FF"/>
              </a:solidFill>
            </a:endParaRPr>
          </a:p>
          <a:p>
            <a:pPr marL="109537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Functions </a:t>
            </a:r>
            <a:r>
              <a:rPr lang="en-US" sz="2000" dirty="0">
                <a:solidFill>
                  <a:srgbClr val="FF0000"/>
                </a:solidFill>
              </a:rPr>
              <a:t>of network layer:</a:t>
            </a:r>
          </a:p>
          <a:p>
            <a:pPr marL="109537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1- </a:t>
            </a:r>
            <a:r>
              <a:rPr lang="en-US" sz="2000" dirty="0" smtClean="0">
                <a:solidFill>
                  <a:srgbClr val="FF0000"/>
                </a:solidFill>
              </a:rPr>
              <a:t>Framing</a:t>
            </a:r>
            <a:endParaRPr lang="en-US" sz="2000" dirty="0">
              <a:solidFill>
                <a:srgbClr val="FF0000"/>
              </a:solidFill>
            </a:endParaRPr>
          </a:p>
          <a:p>
            <a:pPr marL="109537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2- Acknowledgment</a:t>
            </a:r>
          </a:p>
          <a:p>
            <a:pPr marL="109537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3- Sequence Numbering</a:t>
            </a:r>
          </a:p>
          <a:p>
            <a:pPr marL="109537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4- Error Detection</a:t>
            </a:r>
          </a:p>
          <a:p>
            <a:pPr marL="109537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5- Retransmission</a:t>
            </a:r>
          </a:p>
          <a:p>
            <a:pPr marL="109537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6- Flow Control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OSI reference model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7176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562429"/>
            <a:ext cx="9144000" cy="5457371"/>
          </a:xfrm>
        </p:spPr>
        <p:txBody>
          <a:bodyPr/>
          <a:lstStyle/>
          <a:p>
            <a:pPr marL="109537" indent="0">
              <a:buNone/>
            </a:pPr>
            <a:r>
              <a:rPr lang="en-US" sz="2000" dirty="0">
                <a:solidFill>
                  <a:srgbClr val="6666FF"/>
                </a:solidFill>
              </a:rPr>
              <a:t>7- Physical Layer </a:t>
            </a:r>
          </a:p>
          <a:p>
            <a:pPr marL="109537" indent="0">
              <a:buNone/>
            </a:pPr>
            <a:r>
              <a:rPr lang="en-US" sz="2000" dirty="0"/>
              <a:t>The physical layer is concerned with transmitting raw bits over a communication channel. </a:t>
            </a:r>
            <a:endParaRPr lang="en-US" sz="2000" dirty="0" smtClean="0"/>
          </a:p>
          <a:p>
            <a:pPr marL="109537" indent="0">
              <a:buNone/>
            </a:pPr>
            <a:endParaRPr lang="en-US" sz="2000" dirty="0"/>
          </a:p>
          <a:p>
            <a:pPr marL="109537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design issues have to do with making sure that when one side sends a 1 bit it is received by the other side as a 1 bit, not as a 0 bit. It defines the hardware, cabling, wiring, power output, pulse rate etc.</a:t>
            </a:r>
          </a:p>
          <a:p>
            <a:pPr marL="109537" indent="0">
              <a:buNone/>
            </a:pPr>
            <a:endParaRPr lang="en-US" sz="2000" dirty="0">
              <a:solidFill>
                <a:srgbClr val="6666FF"/>
              </a:solidFill>
            </a:endParaRPr>
          </a:p>
          <a:p>
            <a:pPr marL="109537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Functions of physical layer:</a:t>
            </a:r>
          </a:p>
          <a:p>
            <a:pPr marL="109537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1- Hardware </a:t>
            </a:r>
            <a:r>
              <a:rPr lang="en-US" sz="2000" dirty="0" smtClean="0">
                <a:solidFill>
                  <a:srgbClr val="FF0000"/>
                </a:solidFill>
              </a:rPr>
              <a:t>Specification</a:t>
            </a:r>
          </a:p>
          <a:p>
            <a:pPr marL="109537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109537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2- Encoding and Signaling</a:t>
            </a:r>
          </a:p>
          <a:p>
            <a:pPr marL="109537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109537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3- Data Transmission and Reception</a:t>
            </a:r>
          </a:p>
          <a:p>
            <a:pPr marL="109537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109537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4- Topology and Network Design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OSI reference model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1053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019800"/>
          </a:xfrm>
        </p:spPr>
        <p:txBody>
          <a:bodyPr/>
          <a:lstStyle/>
          <a:p>
            <a:r>
              <a:rPr lang="en-US" sz="2200" dirty="0" smtClean="0"/>
              <a:t>TCP/IP </a:t>
            </a:r>
            <a:r>
              <a:rPr lang="en-US" sz="2200" dirty="0"/>
              <a:t>means </a:t>
            </a:r>
            <a:r>
              <a:rPr lang="en-US" sz="2200" dirty="0">
                <a:solidFill>
                  <a:srgbClr val="FF0000"/>
                </a:solidFill>
              </a:rPr>
              <a:t>Transmission Control Protocol </a:t>
            </a:r>
            <a:r>
              <a:rPr lang="en-US" sz="2200" dirty="0"/>
              <a:t>and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>
                <a:solidFill>
                  <a:srgbClr val="0070C0"/>
                </a:solidFill>
              </a:rPr>
              <a:t>Internet Protocol. </a:t>
            </a:r>
          </a:p>
          <a:p>
            <a:endParaRPr lang="en-US" sz="2200" dirty="0" smtClean="0">
              <a:solidFill>
                <a:srgbClr val="6666FF"/>
              </a:solidFill>
            </a:endParaRPr>
          </a:p>
          <a:p>
            <a:r>
              <a:rPr lang="en-US" sz="2200" dirty="0" smtClean="0"/>
              <a:t>It </a:t>
            </a:r>
            <a:r>
              <a:rPr lang="en-US" sz="2200" dirty="0"/>
              <a:t>is the network model used in </a:t>
            </a:r>
            <a:r>
              <a:rPr lang="en-US" sz="2200" dirty="0">
                <a:solidFill>
                  <a:srgbClr val="6666FF"/>
                </a:solidFill>
              </a:rPr>
              <a:t>the current Internet architecture </a:t>
            </a:r>
            <a:r>
              <a:rPr lang="en-US" sz="2200" dirty="0"/>
              <a:t>as well.</a:t>
            </a:r>
            <a:r>
              <a:rPr lang="en-US" sz="2200" dirty="0">
                <a:solidFill>
                  <a:srgbClr val="6666FF"/>
                </a:solidFill>
              </a:rPr>
              <a:t> </a:t>
            </a:r>
          </a:p>
          <a:p>
            <a:endParaRPr lang="en-US" sz="2200" dirty="0" smtClean="0">
              <a:solidFill>
                <a:srgbClr val="6666FF"/>
              </a:solidFill>
            </a:endParaRPr>
          </a:p>
          <a:p>
            <a:r>
              <a:rPr lang="en-US" sz="2200" dirty="0" smtClean="0">
                <a:solidFill>
                  <a:srgbClr val="6666FF"/>
                </a:solidFill>
              </a:rPr>
              <a:t>Protocols </a:t>
            </a:r>
            <a:r>
              <a:rPr lang="en-US" sz="2200" dirty="0"/>
              <a:t>are set of rules which govern every possible communication over a network. </a:t>
            </a:r>
          </a:p>
          <a:p>
            <a:endParaRPr lang="en-US" sz="2200" dirty="0" smtClean="0">
              <a:solidFill>
                <a:srgbClr val="6666FF"/>
              </a:solidFill>
            </a:endParaRPr>
          </a:p>
          <a:p>
            <a:r>
              <a:rPr lang="en-US" sz="2200" dirty="0" smtClean="0"/>
              <a:t>The </a:t>
            </a:r>
            <a:r>
              <a:rPr lang="en-US" sz="2200" dirty="0"/>
              <a:t>TCP/IP model is basically a </a:t>
            </a:r>
            <a:r>
              <a:rPr lang="en-US" sz="2200" dirty="0">
                <a:solidFill>
                  <a:srgbClr val="FF0000"/>
                </a:solidFill>
              </a:rPr>
              <a:t>condensed version </a:t>
            </a:r>
            <a:r>
              <a:rPr lang="en-US" sz="2200" dirty="0"/>
              <a:t>of the OSI model — it’s composed of </a:t>
            </a:r>
            <a:r>
              <a:rPr lang="en-US" sz="2200" dirty="0">
                <a:solidFill>
                  <a:srgbClr val="FF0000"/>
                </a:solidFill>
              </a:rPr>
              <a:t>four</a:t>
            </a:r>
            <a:r>
              <a:rPr lang="en-US" sz="2200" dirty="0"/>
              <a:t>, instead of </a:t>
            </a:r>
            <a:r>
              <a:rPr lang="en-US" sz="2200" dirty="0" smtClean="0"/>
              <a:t>seven, </a:t>
            </a:r>
            <a:r>
              <a:rPr lang="en-US" sz="2200" dirty="0"/>
              <a:t>layers</a:t>
            </a:r>
          </a:p>
          <a:p>
            <a:endParaRPr lang="en-US" sz="2200" dirty="0" smtClean="0">
              <a:solidFill>
                <a:srgbClr val="6666FF"/>
              </a:solidFill>
            </a:endParaRPr>
          </a:p>
          <a:p>
            <a:r>
              <a:rPr lang="en-US" sz="2200" dirty="0">
                <a:solidFill>
                  <a:srgbClr val="FF0000"/>
                </a:solidFill>
              </a:rPr>
              <a:t>TCP/IP was developed by Department of Defence's Project Research Agency </a:t>
            </a:r>
            <a:r>
              <a:rPr lang="en-US" sz="2200" dirty="0" smtClean="0">
                <a:solidFill>
                  <a:srgbClr val="FF0000"/>
                </a:solidFill>
              </a:rPr>
              <a:t>(ARPA</a:t>
            </a:r>
            <a:r>
              <a:rPr lang="en-US" sz="2200" dirty="0">
                <a:solidFill>
                  <a:srgbClr val="FF0000"/>
                </a:solidFill>
              </a:rPr>
              <a:t>, later DARPA) as a part of a research project of network interconnection to connect remote machines</a:t>
            </a:r>
            <a:r>
              <a:rPr lang="en-US" sz="2200" dirty="0">
                <a:solidFill>
                  <a:srgbClr val="6666FF"/>
                </a:solidFill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TCP/IP </a:t>
            </a:r>
            <a:r>
              <a:rPr lang="en-US" sz="4400" dirty="0">
                <a:solidFill>
                  <a:srgbClr val="FF0000"/>
                </a:solidFill>
              </a:rPr>
              <a:t>reference model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1536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TCP/IP </a:t>
            </a:r>
            <a:r>
              <a:rPr lang="en-US" sz="4400" dirty="0">
                <a:solidFill>
                  <a:srgbClr val="FF0000"/>
                </a:solidFill>
              </a:rPr>
              <a:t>reference model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37" y="1143000"/>
            <a:ext cx="8699697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6208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841829"/>
            <a:ext cx="9144000" cy="6019800"/>
          </a:xfrm>
        </p:spPr>
        <p:txBody>
          <a:bodyPr/>
          <a:lstStyle/>
          <a:p>
            <a:r>
              <a:rPr lang="en-US" sz="2800" dirty="0">
                <a:solidFill>
                  <a:srgbClr val="6666FF"/>
                </a:solidFill>
              </a:rPr>
              <a:t>The features that stood out during the research, which led to making the TCP/IP reference model were:</a:t>
            </a:r>
          </a:p>
          <a:p>
            <a:endParaRPr lang="en-US" sz="2800" dirty="0">
              <a:solidFill>
                <a:srgbClr val="6666FF"/>
              </a:solidFill>
            </a:endParaRPr>
          </a:p>
          <a:p>
            <a:pPr marL="1074738"/>
            <a:r>
              <a:rPr lang="en-US" sz="2800" dirty="0" smtClean="0">
                <a:solidFill>
                  <a:srgbClr val="00B050"/>
                </a:solidFill>
              </a:rPr>
              <a:t>Support </a:t>
            </a:r>
            <a:r>
              <a:rPr lang="en-US" sz="2800" dirty="0">
                <a:solidFill>
                  <a:srgbClr val="00B050"/>
                </a:solidFill>
              </a:rPr>
              <a:t>for a </a:t>
            </a:r>
            <a:r>
              <a:rPr lang="en-US" sz="2800" dirty="0">
                <a:solidFill>
                  <a:srgbClr val="FF0000"/>
                </a:solidFill>
              </a:rPr>
              <a:t>flexible</a:t>
            </a:r>
            <a:r>
              <a:rPr lang="en-US" sz="2800" dirty="0">
                <a:solidFill>
                  <a:srgbClr val="00B050"/>
                </a:solidFill>
              </a:rPr>
              <a:t> architecture.</a:t>
            </a:r>
          </a:p>
          <a:p>
            <a:pPr marL="1074738"/>
            <a:endParaRPr lang="en-US" sz="2800" dirty="0">
              <a:solidFill>
                <a:srgbClr val="00B050"/>
              </a:solidFill>
            </a:endParaRPr>
          </a:p>
          <a:p>
            <a:pPr marL="1074738"/>
            <a:r>
              <a:rPr lang="en-US" sz="2800" dirty="0" smtClean="0">
                <a:solidFill>
                  <a:srgbClr val="00B050"/>
                </a:solidFill>
              </a:rPr>
              <a:t>The </a:t>
            </a:r>
            <a:r>
              <a:rPr lang="en-US" sz="2800" dirty="0">
                <a:solidFill>
                  <a:srgbClr val="00B050"/>
                </a:solidFill>
              </a:rPr>
              <a:t>network was </a:t>
            </a:r>
            <a:r>
              <a:rPr lang="en-US" sz="2800" dirty="0">
                <a:solidFill>
                  <a:srgbClr val="FF0000"/>
                </a:solidFill>
              </a:rPr>
              <a:t>robust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TCP/IP </a:t>
            </a:r>
            <a:r>
              <a:rPr lang="en-US" sz="4400" dirty="0">
                <a:solidFill>
                  <a:srgbClr val="FF0000"/>
                </a:solidFill>
              </a:rPr>
              <a:t>reference model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7334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841829"/>
            <a:ext cx="9144000" cy="6019800"/>
          </a:xfrm>
        </p:spPr>
        <p:txBody>
          <a:bodyPr/>
          <a:lstStyle/>
          <a:p>
            <a:pPr marL="109537" indent="0">
              <a:buNone/>
            </a:pPr>
            <a:r>
              <a:rPr lang="en-US" sz="2800" dirty="0">
                <a:solidFill>
                  <a:srgbClr val="6666FF"/>
                </a:solidFill>
              </a:rPr>
              <a:t>1- Application </a:t>
            </a:r>
            <a:r>
              <a:rPr lang="en-US" sz="2800" dirty="0" smtClean="0">
                <a:solidFill>
                  <a:srgbClr val="6666FF"/>
                </a:solidFill>
              </a:rPr>
              <a:t>layer</a:t>
            </a:r>
          </a:p>
          <a:p>
            <a:pPr marL="109537" indent="0">
              <a:buNone/>
            </a:pPr>
            <a:endParaRPr lang="en-US" sz="2800" dirty="0">
              <a:solidFill>
                <a:srgbClr val="6666FF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A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vast array of protocols </a:t>
            </a:r>
            <a:r>
              <a:rPr lang="en-US" sz="2800" dirty="0">
                <a:solidFill>
                  <a:srgbClr val="00B050"/>
                </a:solidFill>
              </a:rPr>
              <a:t>combines at the Application </a:t>
            </a:r>
            <a:r>
              <a:rPr lang="en-US" sz="2800" dirty="0" smtClean="0">
                <a:solidFill>
                  <a:srgbClr val="00B050"/>
                </a:solidFill>
              </a:rPr>
              <a:t>layer</a:t>
            </a:r>
          </a:p>
          <a:p>
            <a:pPr marL="109537" indent="0">
              <a:buNone/>
            </a:pPr>
            <a:endParaRPr lang="en-US" sz="2800" dirty="0">
              <a:solidFill>
                <a:srgbClr val="00B050"/>
              </a:solidFill>
            </a:endParaRPr>
          </a:p>
          <a:p>
            <a:r>
              <a:rPr lang="en-US" sz="2800" dirty="0" smtClean="0">
                <a:solidFill>
                  <a:srgbClr val="00B050"/>
                </a:solidFill>
              </a:rPr>
              <a:t> The Application layer defines </a:t>
            </a:r>
            <a:r>
              <a:rPr lang="en-US" sz="2800" dirty="0" smtClean="0">
                <a:solidFill>
                  <a:srgbClr val="FF0000"/>
                </a:solidFill>
              </a:rPr>
              <a:t>protocols for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node-to-node </a:t>
            </a:r>
            <a:r>
              <a:rPr lang="en-US" sz="2800" dirty="0">
                <a:solidFill>
                  <a:srgbClr val="00B050"/>
                </a:solidFill>
              </a:rPr>
              <a:t>application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00B050"/>
                </a:solidFill>
              </a:rPr>
              <a:t>communication </a:t>
            </a:r>
          </a:p>
          <a:p>
            <a:endParaRPr lang="en-US" sz="2800" dirty="0">
              <a:solidFill>
                <a:srgbClr val="00B050"/>
              </a:solidFill>
            </a:endParaRPr>
          </a:p>
          <a:p>
            <a:r>
              <a:rPr lang="en-US" sz="2800" dirty="0" smtClean="0">
                <a:solidFill>
                  <a:srgbClr val="00B050"/>
                </a:solidFill>
              </a:rPr>
              <a:t>Controls </a:t>
            </a:r>
            <a:r>
              <a:rPr lang="en-US" sz="2800" dirty="0" smtClean="0">
                <a:solidFill>
                  <a:srgbClr val="FF0000"/>
                </a:solidFill>
              </a:rPr>
              <a:t>user-interface specifications</a:t>
            </a:r>
            <a:r>
              <a:rPr lang="en-US" sz="2800" dirty="0" smtClean="0">
                <a:solidFill>
                  <a:srgbClr val="00B050"/>
                </a:solidFill>
              </a:rPr>
              <a:t>.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TCP/IP </a:t>
            </a:r>
            <a:r>
              <a:rPr lang="en-US" sz="4400" dirty="0">
                <a:solidFill>
                  <a:srgbClr val="FF0000"/>
                </a:solidFill>
              </a:rPr>
              <a:t>reference model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0609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019800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>
                <a:solidFill>
                  <a:srgbClr val="6666FF"/>
                </a:solidFill>
              </a:rPr>
              <a:t>2- The Transport (</a:t>
            </a:r>
            <a:r>
              <a:rPr lang="en-US" sz="2400" dirty="0" smtClean="0">
                <a:solidFill>
                  <a:srgbClr val="6666FF"/>
                </a:solidFill>
              </a:rPr>
              <a:t>Host-to-Host</a:t>
            </a:r>
            <a:r>
              <a:rPr lang="en-US" sz="2400" dirty="0">
                <a:solidFill>
                  <a:srgbClr val="6666FF"/>
                </a:solidFill>
              </a:rPr>
              <a:t>) layer</a:t>
            </a:r>
          </a:p>
          <a:p>
            <a:pPr marL="109537" indent="0">
              <a:buNone/>
            </a:pPr>
            <a:r>
              <a:rPr lang="en-US" sz="2400" dirty="0"/>
              <a:t>Two end-to-end transport protocols have been defined here. </a:t>
            </a:r>
          </a:p>
          <a:p>
            <a:pPr marL="109537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1- TCP </a:t>
            </a:r>
            <a:r>
              <a:rPr lang="en-US" sz="2400" dirty="0">
                <a:solidFill>
                  <a:srgbClr val="FF0000"/>
                </a:solidFill>
              </a:rPr>
              <a:t>(Transmission Control Protocol)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Reliable </a:t>
            </a:r>
            <a:r>
              <a:rPr lang="en-US" sz="2400" dirty="0">
                <a:solidFill>
                  <a:srgbClr val="00B050"/>
                </a:solidFill>
              </a:rPr>
              <a:t>connection-oriented protocol 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Segments </a:t>
            </a:r>
            <a:r>
              <a:rPr lang="en-US" sz="2400" dirty="0">
                <a:solidFill>
                  <a:srgbClr val="00B050"/>
                </a:solidFill>
              </a:rPr>
              <a:t>the incoming byte </a:t>
            </a:r>
            <a:r>
              <a:rPr lang="en-US" sz="2400" dirty="0" smtClean="0">
                <a:solidFill>
                  <a:srgbClr val="00B050"/>
                </a:solidFill>
              </a:rPr>
              <a:t>stream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Reassembles </a:t>
            </a:r>
            <a:r>
              <a:rPr lang="en-US" sz="2400" dirty="0">
                <a:solidFill>
                  <a:srgbClr val="00B050"/>
                </a:solidFill>
              </a:rPr>
              <a:t>the received messages 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Flow </a:t>
            </a:r>
            <a:r>
              <a:rPr lang="en-US" sz="2400" dirty="0">
                <a:solidFill>
                  <a:srgbClr val="00B050"/>
                </a:solidFill>
              </a:rPr>
              <a:t>control </a:t>
            </a:r>
          </a:p>
          <a:p>
            <a:endParaRPr lang="en-US" sz="2400" dirty="0">
              <a:solidFill>
                <a:srgbClr val="6666FF"/>
              </a:solidFill>
            </a:endParaRPr>
          </a:p>
          <a:p>
            <a:pPr marL="109537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2- </a:t>
            </a:r>
            <a:r>
              <a:rPr lang="en-US" sz="2400" dirty="0">
                <a:solidFill>
                  <a:srgbClr val="FF0000"/>
                </a:solidFill>
              </a:rPr>
              <a:t>UDP (User Datagram Protocol), </a:t>
            </a:r>
          </a:p>
          <a:p>
            <a:r>
              <a:rPr lang="en-US" sz="2400" dirty="0">
                <a:solidFill>
                  <a:srgbClr val="00B050"/>
                </a:solidFill>
              </a:rPr>
              <a:t>A</a:t>
            </a:r>
            <a:r>
              <a:rPr lang="en-US" sz="2400" dirty="0" smtClean="0">
                <a:solidFill>
                  <a:srgbClr val="00B050"/>
                </a:solidFill>
              </a:rPr>
              <a:t>n </a:t>
            </a:r>
            <a:r>
              <a:rPr lang="en-US" sz="2400" dirty="0">
                <a:solidFill>
                  <a:srgbClr val="00B050"/>
                </a:solidFill>
              </a:rPr>
              <a:t>unreliable, connectionless protocol </a:t>
            </a:r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00B050"/>
                </a:solidFill>
              </a:rPr>
              <a:t>It </a:t>
            </a:r>
            <a:r>
              <a:rPr lang="en-US" sz="2400" dirty="0">
                <a:solidFill>
                  <a:srgbClr val="00B050"/>
                </a:solidFill>
              </a:rPr>
              <a:t>is also widely used for </a:t>
            </a:r>
            <a:r>
              <a:rPr lang="en-US" sz="2400" dirty="0">
                <a:solidFill>
                  <a:srgbClr val="FF0000"/>
                </a:solidFill>
              </a:rPr>
              <a:t>one-shot, client-server-type request-reply queries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TCP/IP </a:t>
            </a:r>
            <a:r>
              <a:rPr lang="en-US" sz="4400" dirty="0">
                <a:solidFill>
                  <a:srgbClr val="FF0000"/>
                </a:solidFill>
              </a:rPr>
              <a:t>reference model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9174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600"/>
          </a:xfrm>
        </p:spPr>
        <p:txBody>
          <a:bodyPr/>
          <a:lstStyle/>
          <a:p>
            <a:r>
              <a:rPr lang="en-US" sz="2800" b="1" dirty="0" smtClean="0"/>
              <a:t>Advantages </a:t>
            </a:r>
            <a:r>
              <a:rPr lang="en-US" sz="2800" b="1" dirty="0"/>
              <a:t>of Reference </a:t>
            </a:r>
            <a:r>
              <a:rPr lang="en-US" sz="2800" b="1" dirty="0" smtClean="0"/>
              <a:t>Models</a:t>
            </a:r>
          </a:p>
          <a:p>
            <a:pPr marL="109537" indent="0">
              <a:buNone/>
            </a:pPr>
            <a:endParaRPr lang="en-US" sz="2800" dirty="0"/>
          </a:p>
          <a:p>
            <a:r>
              <a:rPr lang="en-US" sz="2800" b="1" dirty="0"/>
              <a:t>OSI reference model</a:t>
            </a:r>
            <a:r>
              <a:rPr lang="en-US" sz="2800" b="1" dirty="0" smtClean="0"/>
              <a:t>.</a:t>
            </a:r>
          </a:p>
          <a:p>
            <a:pPr marL="109537" indent="0">
              <a:buNone/>
            </a:pPr>
            <a:endParaRPr lang="en-US" sz="2800" dirty="0"/>
          </a:p>
          <a:p>
            <a:r>
              <a:rPr lang="en-US" sz="2800" b="1" dirty="0" smtClean="0"/>
              <a:t>TCP/IP </a:t>
            </a:r>
            <a:r>
              <a:rPr lang="en-US" sz="2800" b="1" dirty="0"/>
              <a:t>reference model</a:t>
            </a:r>
            <a:r>
              <a:rPr lang="en-US" sz="2800" b="1" dirty="0" smtClean="0"/>
              <a:t>.</a:t>
            </a:r>
          </a:p>
          <a:p>
            <a:pPr marL="109537" indent="0">
              <a:buNone/>
            </a:pPr>
            <a:endParaRPr lang="en-US" sz="2800" dirty="0"/>
          </a:p>
          <a:p>
            <a:r>
              <a:rPr lang="en-US" sz="2800" b="1" dirty="0"/>
              <a:t>Data </a:t>
            </a:r>
            <a:r>
              <a:rPr lang="en-US" sz="2800" b="1" dirty="0" smtClean="0"/>
              <a:t>Encapsulation</a:t>
            </a:r>
            <a:endParaRPr lang="en-US" altLang="ar-IQ" sz="2800" dirty="0" smtClean="0">
              <a:cs typeface="Arial" panose="020B0604020202020204" pitchFamily="34" charset="0"/>
            </a:endParaRPr>
          </a:p>
          <a:p>
            <a:endParaRPr lang="en-US" altLang="ar-IQ" sz="2800" dirty="0" smtClean="0">
              <a:cs typeface="Arial" panose="020B0604020202020204" pitchFamily="34" charset="0"/>
            </a:endParaRPr>
          </a:p>
          <a:p>
            <a:endParaRPr lang="en-US" altLang="ar-IQ" sz="2800" dirty="0" smtClean="0"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</a:rPr>
              <a:t>Presentation Outline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19800"/>
          </a:xfrm>
        </p:spPr>
        <p:txBody>
          <a:bodyPr/>
          <a:lstStyle/>
          <a:p>
            <a:pPr marL="109537" indent="0">
              <a:buNone/>
            </a:pPr>
            <a:r>
              <a:rPr lang="en-US" sz="2800" dirty="0">
                <a:solidFill>
                  <a:srgbClr val="6666FF"/>
                </a:solidFill>
              </a:rPr>
              <a:t>3- The Internet </a:t>
            </a:r>
            <a:r>
              <a:rPr lang="en-US" sz="2800" dirty="0" smtClean="0">
                <a:solidFill>
                  <a:srgbClr val="6666FF"/>
                </a:solidFill>
              </a:rPr>
              <a:t>layer</a:t>
            </a:r>
            <a:endParaRPr lang="en-US" sz="2800" dirty="0">
              <a:solidFill>
                <a:srgbClr val="6666FF"/>
              </a:solidFill>
            </a:endParaRPr>
          </a:p>
          <a:p>
            <a:pPr marL="109537" indent="0">
              <a:buNone/>
            </a:pPr>
            <a:endParaRPr lang="en-US" sz="2800" dirty="0">
              <a:solidFill>
                <a:srgbClr val="6666FF"/>
              </a:solidFill>
            </a:endParaRPr>
          </a:p>
          <a:p>
            <a:r>
              <a:rPr lang="en-US" sz="2800" dirty="0">
                <a:solidFill>
                  <a:srgbClr val="00B050"/>
                </a:solidFill>
              </a:rPr>
              <a:t>The internet layer defines an </a:t>
            </a:r>
            <a:r>
              <a:rPr lang="en-US" sz="2800" dirty="0">
                <a:solidFill>
                  <a:srgbClr val="FF0000"/>
                </a:solidFill>
              </a:rPr>
              <a:t>official packet format </a:t>
            </a:r>
            <a:r>
              <a:rPr lang="en-US" sz="2800" dirty="0">
                <a:solidFill>
                  <a:srgbClr val="00B050"/>
                </a:solidFill>
              </a:rPr>
              <a:t>and protocol called </a:t>
            </a:r>
            <a:r>
              <a:rPr lang="en-US" sz="2800" dirty="0" smtClean="0">
                <a:solidFill>
                  <a:srgbClr val="FF0000"/>
                </a:solidFill>
              </a:rPr>
              <a:t>IP</a:t>
            </a:r>
          </a:p>
          <a:p>
            <a:endParaRPr lang="en-US" sz="2800" dirty="0">
              <a:solidFill>
                <a:srgbClr val="00B050"/>
              </a:solidFill>
            </a:endParaRPr>
          </a:p>
          <a:p>
            <a:r>
              <a:rPr lang="en-US" sz="2800" dirty="0">
                <a:solidFill>
                  <a:srgbClr val="00B050"/>
                </a:solidFill>
              </a:rPr>
              <a:t>P</a:t>
            </a:r>
            <a:r>
              <a:rPr lang="en-US" sz="2800" dirty="0" smtClean="0">
                <a:solidFill>
                  <a:srgbClr val="00B050"/>
                </a:solidFill>
              </a:rPr>
              <a:t>lus </a:t>
            </a:r>
            <a:r>
              <a:rPr lang="en-US" sz="2800" dirty="0">
                <a:solidFill>
                  <a:srgbClr val="00B050"/>
                </a:solidFill>
              </a:rPr>
              <a:t>a companion protocol called </a:t>
            </a:r>
            <a:r>
              <a:rPr lang="en-US" sz="2800" dirty="0">
                <a:solidFill>
                  <a:srgbClr val="FF0000"/>
                </a:solidFill>
              </a:rPr>
              <a:t>ICMP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endParaRPr lang="en-US" sz="2800" dirty="0" smtClean="0">
              <a:solidFill>
                <a:srgbClr val="00B050"/>
              </a:solidFill>
            </a:endParaRPr>
          </a:p>
          <a:p>
            <a:endParaRPr lang="en-US" sz="2800" dirty="0">
              <a:solidFill>
                <a:srgbClr val="00B050"/>
              </a:solidFill>
            </a:endParaRPr>
          </a:p>
          <a:p>
            <a:r>
              <a:rPr lang="en-US" sz="2800" dirty="0">
                <a:solidFill>
                  <a:srgbClr val="00B050"/>
                </a:solidFill>
              </a:rPr>
              <a:t>The job of the internet layer is </a:t>
            </a:r>
            <a:r>
              <a:rPr lang="en-US" sz="2800" dirty="0">
                <a:solidFill>
                  <a:srgbClr val="FF0000"/>
                </a:solidFill>
              </a:rPr>
              <a:t>to deliver IP packets where they are supposed to go. </a:t>
            </a:r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00B05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Packet </a:t>
            </a:r>
            <a:r>
              <a:rPr lang="en-US" sz="2800" dirty="0">
                <a:solidFill>
                  <a:srgbClr val="FF0000"/>
                </a:solidFill>
              </a:rPr>
              <a:t>routing </a:t>
            </a:r>
            <a:r>
              <a:rPr lang="en-US" sz="2800" dirty="0">
                <a:solidFill>
                  <a:srgbClr val="00B050"/>
                </a:solidFill>
              </a:rPr>
              <a:t>is clearly a major issue </a:t>
            </a:r>
            <a:r>
              <a:rPr lang="en-US" sz="2800" dirty="0" smtClean="0">
                <a:solidFill>
                  <a:srgbClr val="00B050"/>
                </a:solidFill>
              </a:rPr>
              <a:t>here.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TCP/IP reference </a:t>
            </a:r>
            <a:r>
              <a:rPr lang="en-US" sz="4400" dirty="0">
                <a:solidFill>
                  <a:srgbClr val="FF0000"/>
                </a:solidFill>
              </a:rPr>
              <a:t>model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3075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19800"/>
          </a:xfrm>
        </p:spPr>
        <p:txBody>
          <a:bodyPr/>
          <a:lstStyle/>
          <a:p>
            <a:pPr marL="109537" indent="0">
              <a:buNone/>
            </a:pPr>
            <a:r>
              <a:rPr lang="en-US" sz="2800" dirty="0">
                <a:solidFill>
                  <a:srgbClr val="6666FF"/>
                </a:solidFill>
              </a:rPr>
              <a:t>4- The Network Access layer</a:t>
            </a:r>
          </a:p>
          <a:p>
            <a:pPr marL="109537" indent="0">
              <a:buNone/>
            </a:pPr>
            <a:endParaRPr lang="en-US" sz="2800" dirty="0">
              <a:solidFill>
                <a:srgbClr val="6666FF"/>
              </a:solidFill>
            </a:endParaRPr>
          </a:p>
          <a:p>
            <a:r>
              <a:rPr lang="en-US" sz="2800" dirty="0">
                <a:solidFill>
                  <a:srgbClr val="00B050"/>
                </a:solidFill>
              </a:rPr>
              <a:t>The Network Access layer monitors the data exchange between </a:t>
            </a:r>
            <a:r>
              <a:rPr lang="en-US" sz="2800" dirty="0">
                <a:solidFill>
                  <a:srgbClr val="FF0000"/>
                </a:solidFill>
              </a:rPr>
              <a:t>the host and the network. </a:t>
            </a:r>
          </a:p>
          <a:p>
            <a:endParaRPr lang="en-US" sz="2800" dirty="0">
              <a:solidFill>
                <a:srgbClr val="00B050"/>
              </a:solidFill>
            </a:endParaRPr>
          </a:p>
          <a:p>
            <a:r>
              <a:rPr lang="en-US" sz="2800" dirty="0">
                <a:solidFill>
                  <a:srgbClr val="00B050"/>
                </a:solidFill>
              </a:rPr>
              <a:t>Oversees </a:t>
            </a:r>
            <a:r>
              <a:rPr lang="en-US" sz="2800" dirty="0">
                <a:solidFill>
                  <a:srgbClr val="FF0000"/>
                </a:solidFill>
              </a:rPr>
              <a:t>hardware addressing </a:t>
            </a:r>
          </a:p>
          <a:p>
            <a:endParaRPr lang="en-US" sz="2800" dirty="0">
              <a:solidFill>
                <a:srgbClr val="00B050"/>
              </a:solidFill>
            </a:endParaRPr>
          </a:p>
          <a:p>
            <a:r>
              <a:rPr lang="en-US" sz="2800" dirty="0">
                <a:solidFill>
                  <a:srgbClr val="00B050"/>
                </a:solidFill>
              </a:rPr>
              <a:t>D</a:t>
            </a:r>
            <a:r>
              <a:rPr lang="en-US" sz="2800" dirty="0" smtClean="0">
                <a:solidFill>
                  <a:srgbClr val="00B050"/>
                </a:solidFill>
              </a:rPr>
              <a:t>efines </a:t>
            </a:r>
            <a:r>
              <a:rPr lang="en-US" sz="2800" dirty="0">
                <a:solidFill>
                  <a:srgbClr val="00B050"/>
                </a:solidFill>
              </a:rPr>
              <a:t>protocols for </a:t>
            </a:r>
            <a:r>
              <a:rPr lang="en-US" sz="2800" dirty="0">
                <a:solidFill>
                  <a:srgbClr val="FF0000"/>
                </a:solidFill>
              </a:rPr>
              <a:t>the physical transmission of data.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TCP/IP reference </a:t>
            </a:r>
            <a:r>
              <a:rPr lang="en-US" sz="4400" dirty="0">
                <a:solidFill>
                  <a:srgbClr val="FF0000"/>
                </a:solidFill>
              </a:rPr>
              <a:t>model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2938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TCP/IP reference </a:t>
            </a:r>
            <a:r>
              <a:rPr lang="en-US" sz="4400" dirty="0">
                <a:solidFill>
                  <a:srgbClr val="FF0000"/>
                </a:solidFill>
              </a:rPr>
              <a:t>model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صورة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762000"/>
            <a:ext cx="7543799" cy="56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3254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19800"/>
          </a:xfrm>
        </p:spPr>
        <p:txBody>
          <a:bodyPr/>
          <a:lstStyle/>
          <a:p>
            <a:endParaRPr lang="en-US" dirty="0" smtClean="0">
              <a:solidFill>
                <a:srgbClr val="6666FF"/>
              </a:solidFill>
            </a:endParaRPr>
          </a:p>
          <a:p>
            <a:r>
              <a:rPr lang="en-US" dirty="0" smtClean="0">
                <a:solidFill>
                  <a:srgbClr val="6666FF"/>
                </a:solidFill>
              </a:rPr>
              <a:t>The </a:t>
            </a:r>
            <a:r>
              <a:rPr lang="en-US" dirty="0">
                <a:solidFill>
                  <a:srgbClr val="6666FF"/>
                </a:solidFill>
              </a:rPr>
              <a:t>strength of the OSI reference model is </a:t>
            </a:r>
            <a:r>
              <a:rPr lang="en-US" dirty="0">
                <a:solidFill>
                  <a:srgbClr val="FF0000"/>
                </a:solidFill>
              </a:rPr>
              <a:t>the model itself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6666FF"/>
              </a:solidFill>
            </a:endParaRPr>
          </a:p>
          <a:p>
            <a:endParaRPr lang="en-US" dirty="0">
              <a:solidFill>
                <a:srgbClr val="6666FF"/>
              </a:solidFill>
            </a:endParaRPr>
          </a:p>
          <a:p>
            <a:r>
              <a:rPr lang="en-US" dirty="0" smtClean="0">
                <a:solidFill>
                  <a:srgbClr val="6666FF"/>
                </a:solidFill>
              </a:rPr>
              <a:t>The </a:t>
            </a:r>
            <a:r>
              <a:rPr lang="en-US" dirty="0">
                <a:solidFill>
                  <a:srgbClr val="6666FF"/>
                </a:solidFill>
              </a:rPr>
              <a:t>strength of the TCP/IP reference model is </a:t>
            </a:r>
            <a:r>
              <a:rPr lang="en-US" dirty="0">
                <a:solidFill>
                  <a:srgbClr val="FF0000"/>
                </a:solidFill>
              </a:rPr>
              <a:t>the</a:t>
            </a:r>
            <a:r>
              <a:rPr lang="en-US" dirty="0">
                <a:solidFill>
                  <a:srgbClr val="6666FF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protocols</a:t>
            </a:r>
            <a:r>
              <a:rPr lang="en-US" dirty="0">
                <a:solidFill>
                  <a:srgbClr val="6666FF"/>
                </a:solidFill>
              </a:rPr>
              <a:t>.</a:t>
            </a:r>
            <a:endParaRPr lang="en-US" dirty="0" smtClean="0">
              <a:solidFill>
                <a:srgbClr val="6666FF"/>
              </a:solidFill>
            </a:endParaRPr>
          </a:p>
          <a:p>
            <a:endParaRPr lang="en-US" dirty="0" smtClean="0">
              <a:solidFill>
                <a:srgbClr val="6666FF"/>
              </a:solidFill>
            </a:endParaRPr>
          </a:p>
          <a:p>
            <a:endParaRPr lang="en-US" dirty="0">
              <a:solidFill>
                <a:srgbClr val="6666FF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The Model Used in our course has five </a:t>
            </a:r>
            <a:r>
              <a:rPr lang="en-US" dirty="0" smtClean="0">
                <a:solidFill>
                  <a:srgbClr val="FF0000"/>
                </a:solidFill>
              </a:rPr>
              <a:t>layers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The </a:t>
            </a:r>
            <a:r>
              <a:rPr lang="en-US" sz="4400" dirty="0">
                <a:solidFill>
                  <a:srgbClr val="FF0000"/>
                </a:solidFill>
              </a:rPr>
              <a:t>Model Used in in our </a:t>
            </a:r>
            <a:r>
              <a:rPr lang="en-US" sz="4400" dirty="0" smtClean="0">
                <a:solidFill>
                  <a:srgbClr val="FF0000"/>
                </a:solidFill>
              </a:rPr>
              <a:t>course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9509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The </a:t>
            </a:r>
            <a:r>
              <a:rPr lang="en-US" sz="4400" dirty="0">
                <a:solidFill>
                  <a:srgbClr val="FF0000"/>
                </a:solidFill>
              </a:rPr>
              <a:t>Model Used in in our </a:t>
            </a:r>
            <a:r>
              <a:rPr lang="en-US" sz="4400" dirty="0" smtClean="0">
                <a:solidFill>
                  <a:srgbClr val="FF0000"/>
                </a:solidFill>
              </a:rPr>
              <a:t>course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441656"/>
              </p:ext>
            </p:extLst>
          </p:nvPr>
        </p:nvGraphicFramePr>
        <p:xfrm>
          <a:off x="457200" y="1219199"/>
          <a:ext cx="7162800" cy="449580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790009">
                  <a:extLst>
                    <a:ext uri="{9D8B030D-6E8A-4147-A177-3AD203B41FA5}">
                      <a16:colId xmlns:a16="http://schemas.microsoft.com/office/drawing/2014/main" val="3136509048"/>
                    </a:ext>
                  </a:extLst>
                </a:gridCol>
                <a:gridCol w="4372791">
                  <a:extLst>
                    <a:ext uri="{9D8B030D-6E8A-4147-A177-3AD203B41FA5}">
                      <a16:colId xmlns:a16="http://schemas.microsoft.com/office/drawing/2014/main" val="1406291109"/>
                    </a:ext>
                  </a:extLst>
                </a:gridCol>
              </a:tblGrid>
              <a:tr h="89916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</a:rPr>
                        <a:t>Layer 5</a:t>
                      </a:r>
                      <a:endParaRPr lang="en-US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Application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5902723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</a:rPr>
                        <a:t>Layer 4</a:t>
                      </a:r>
                      <a:endParaRPr lang="en-US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Transport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7135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Layer 3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Network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104367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</a:rPr>
                        <a:t>Layer 2</a:t>
                      </a:r>
                      <a:endParaRPr lang="en-US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Link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39934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Layer 1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Physical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6161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0644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19800"/>
          </a:xfrm>
        </p:spPr>
        <p:txBody>
          <a:bodyPr/>
          <a:lstStyle/>
          <a:p>
            <a:endParaRPr lang="en-US" dirty="0" smtClean="0">
              <a:solidFill>
                <a:srgbClr val="6666FF"/>
              </a:solidFill>
            </a:endParaRPr>
          </a:p>
          <a:p>
            <a:r>
              <a:rPr lang="en-US" dirty="0" smtClean="0">
                <a:solidFill>
                  <a:srgbClr val="6666FF"/>
                </a:solidFill>
              </a:rPr>
              <a:t>The </a:t>
            </a:r>
            <a:r>
              <a:rPr lang="en-US" dirty="0">
                <a:solidFill>
                  <a:srgbClr val="6666FF"/>
                </a:solidFill>
              </a:rPr>
              <a:t>physical layer </a:t>
            </a:r>
            <a:endParaRPr lang="en-US" dirty="0" smtClean="0">
              <a:solidFill>
                <a:srgbClr val="6666FF"/>
              </a:solidFill>
            </a:endParaRPr>
          </a:p>
          <a:p>
            <a:pPr marL="711200"/>
            <a:r>
              <a:rPr lang="en-US" dirty="0" smtClean="0">
                <a:solidFill>
                  <a:srgbClr val="FF0000"/>
                </a:solidFill>
              </a:rPr>
              <a:t>How </a:t>
            </a:r>
            <a:r>
              <a:rPr lang="en-US" dirty="0">
                <a:solidFill>
                  <a:srgbClr val="FF0000"/>
                </a:solidFill>
              </a:rPr>
              <a:t>to transmit bits </a:t>
            </a:r>
            <a:r>
              <a:rPr lang="en-US" dirty="0">
                <a:solidFill>
                  <a:srgbClr val="00B050"/>
                </a:solidFill>
              </a:rPr>
              <a:t>across different kinds of media as electrical (or other analog) signals. </a:t>
            </a:r>
            <a:endParaRPr lang="en-US" dirty="0">
              <a:solidFill>
                <a:srgbClr val="6666FF"/>
              </a:solidFill>
            </a:endParaRPr>
          </a:p>
          <a:p>
            <a:endParaRPr lang="en-US" dirty="0">
              <a:solidFill>
                <a:srgbClr val="6666FF"/>
              </a:solidFill>
            </a:endParaRPr>
          </a:p>
          <a:p>
            <a:r>
              <a:rPr lang="en-US" dirty="0">
                <a:solidFill>
                  <a:srgbClr val="6666FF"/>
                </a:solidFill>
              </a:rPr>
              <a:t>The link layer </a:t>
            </a:r>
            <a:endParaRPr lang="en-US" dirty="0" smtClean="0">
              <a:solidFill>
                <a:srgbClr val="6666FF"/>
              </a:solidFill>
            </a:endParaRPr>
          </a:p>
          <a:p>
            <a:pPr marL="711200"/>
            <a:r>
              <a:rPr lang="en-US" dirty="0" smtClean="0">
                <a:solidFill>
                  <a:srgbClr val="FF0000"/>
                </a:solidFill>
              </a:rPr>
              <a:t>How </a:t>
            </a:r>
            <a:r>
              <a:rPr lang="en-US" dirty="0">
                <a:solidFill>
                  <a:srgbClr val="FF0000"/>
                </a:solidFill>
              </a:rPr>
              <a:t>to send finite-length messages </a:t>
            </a:r>
            <a:r>
              <a:rPr lang="en-US" dirty="0">
                <a:solidFill>
                  <a:srgbClr val="00B050"/>
                </a:solidFill>
              </a:rPr>
              <a:t>between directly connected computers with specified levels of reliability. </a:t>
            </a:r>
            <a:endParaRPr lang="en-US" dirty="0" smtClean="0">
              <a:solidFill>
                <a:srgbClr val="00B050"/>
              </a:solidFill>
            </a:endParaRPr>
          </a:p>
          <a:p>
            <a:pPr marL="711200"/>
            <a:r>
              <a:rPr lang="en-US" dirty="0" smtClean="0">
                <a:solidFill>
                  <a:srgbClr val="FF0000"/>
                </a:solidFill>
              </a:rPr>
              <a:t>Ethernet </a:t>
            </a:r>
            <a:r>
              <a:rPr lang="en-US" dirty="0">
                <a:solidFill>
                  <a:srgbClr val="FF0000"/>
                </a:solidFill>
              </a:rPr>
              <a:t>and 802.11 (Wi-Fi) </a:t>
            </a:r>
            <a:r>
              <a:rPr lang="en-US" dirty="0">
                <a:solidFill>
                  <a:srgbClr val="00B050"/>
                </a:solidFill>
              </a:rPr>
              <a:t>are examples of link layer protocols.</a:t>
            </a:r>
          </a:p>
          <a:p>
            <a:endParaRPr lang="en-US" dirty="0">
              <a:solidFill>
                <a:srgbClr val="6666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The </a:t>
            </a:r>
            <a:r>
              <a:rPr lang="en-US" sz="4400" dirty="0">
                <a:solidFill>
                  <a:srgbClr val="FF0000"/>
                </a:solidFill>
              </a:rPr>
              <a:t>Model Used in in our </a:t>
            </a:r>
            <a:r>
              <a:rPr lang="en-US" sz="4400" dirty="0" smtClean="0">
                <a:solidFill>
                  <a:srgbClr val="FF0000"/>
                </a:solidFill>
              </a:rPr>
              <a:t>course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1457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19800"/>
          </a:xfrm>
        </p:spPr>
        <p:txBody>
          <a:bodyPr/>
          <a:lstStyle/>
          <a:p>
            <a:r>
              <a:rPr lang="en-US" dirty="0">
                <a:solidFill>
                  <a:srgbClr val="6666FF"/>
                </a:solidFill>
              </a:rPr>
              <a:t>The network layer </a:t>
            </a:r>
            <a:endParaRPr lang="en-US" dirty="0" smtClean="0">
              <a:solidFill>
                <a:srgbClr val="6666FF"/>
              </a:solidFill>
            </a:endParaRPr>
          </a:p>
          <a:p>
            <a:pPr marL="623888"/>
            <a:r>
              <a:rPr lang="en-US" dirty="0" smtClean="0">
                <a:solidFill>
                  <a:srgbClr val="FF0000"/>
                </a:solidFill>
              </a:rPr>
              <a:t>How </a:t>
            </a:r>
            <a:r>
              <a:rPr lang="en-US" dirty="0">
                <a:solidFill>
                  <a:srgbClr val="FF0000"/>
                </a:solidFill>
              </a:rPr>
              <a:t>to combine multiple links </a:t>
            </a:r>
            <a:r>
              <a:rPr lang="en-US" dirty="0">
                <a:solidFill>
                  <a:srgbClr val="00B050"/>
                </a:solidFill>
              </a:rPr>
              <a:t>into </a:t>
            </a:r>
            <a:r>
              <a:rPr lang="en-US" dirty="0" smtClean="0">
                <a:solidFill>
                  <a:srgbClr val="00B050"/>
                </a:solidFill>
              </a:rPr>
              <a:t>networks. </a:t>
            </a:r>
            <a:endParaRPr lang="en-US" dirty="0">
              <a:solidFill>
                <a:srgbClr val="00B050"/>
              </a:solidFill>
            </a:endParaRPr>
          </a:p>
          <a:p>
            <a:pPr marL="623888"/>
            <a:r>
              <a:rPr lang="en-US" dirty="0" smtClean="0">
                <a:solidFill>
                  <a:srgbClr val="FF0000"/>
                </a:solidFill>
              </a:rPr>
              <a:t>Finding </a:t>
            </a:r>
            <a:r>
              <a:rPr lang="en-US" dirty="0">
                <a:solidFill>
                  <a:srgbClr val="FF0000"/>
                </a:solidFill>
              </a:rPr>
              <a:t>the path</a:t>
            </a:r>
            <a:r>
              <a:rPr lang="en-US" dirty="0">
                <a:solidFill>
                  <a:srgbClr val="00B050"/>
                </a:solidFill>
              </a:rPr>
              <a:t> along which to send the packets. </a:t>
            </a:r>
            <a:endParaRPr lang="en-US" dirty="0" smtClean="0">
              <a:solidFill>
                <a:srgbClr val="00B050"/>
              </a:solidFill>
            </a:endParaRPr>
          </a:p>
          <a:p>
            <a:pPr marL="623888"/>
            <a:r>
              <a:rPr lang="en-US" dirty="0" smtClean="0">
                <a:solidFill>
                  <a:srgbClr val="FF0000"/>
                </a:solidFill>
              </a:rPr>
              <a:t>IP </a:t>
            </a:r>
            <a:r>
              <a:rPr lang="en-US" dirty="0">
                <a:solidFill>
                  <a:srgbClr val="00B050"/>
                </a:solidFill>
              </a:rPr>
              <a:t>is the main </a:t>
            </a:r>
            <a:r>
              <a:rPr lang="en-US" dirty="0" smtClean="0">
                <a:solidFill>
                  <a:srgbClr val="00B050"/>
                </a:solidFill>
              </a:rPr>
              <a:t>example.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>
              <a:solidFill>
                <a:srgbClr val="6666FF"/>
              </a:solidFill>
            </a:endParaRPr>
          </a:p>
          <a:p>
            <a:r>
              <a:rPr lang="en-US" dirty="0">
                <a:solidFill>
                  <a:srgbClr val="6666FF"/>
                </a:solidFill>
              </a:rPr>
              <a:t>The transport layer </a:t>
            </a:r>
            <a:endParaRPr lang="en-US" dirty="0" smtClean="0">
              <a:solidFill>
                <a:srgbClr val="6666FF"/>
              </a:solidFill>
            </a:endParaRPr>
          </a:p>
          <a:p>
            <a:pPr marL="623888"/>
            <a:r>
              <a:rPr lang="en-US" dirty="0" smtClean="0">
                <a:solidFill>
                  <a:srgbClr val="FF0000"/>
                </a:solidFill>
              </a:rPr>
              <a:t>Strengthens </a:t>
            </a:r>
            <a:r>
              <a:rPr lang="en-US" dirty="0">
                <a:solidFill>
                  <a:srgbClr val="FF0000"/>
                </a:solidFill>
              </a:rPr>
              <a:t>the delivery guarantees</a:t>
            </a:r>
            <a:r>
              <a:rPr lang="en-US" dirty="0">
                <a:solidFill>
                  <a:srgbClr val="00B050"/>
                </a:solidFill>
              </a:rPr>
              <a:t> of the Network </a:t>
            </a:r>
            <a:r>
              <a:rPr lang="en-US" dirty="0" smtClean="0">
                <a:solidFill>
                  <a:srgbClr val="00B050"/>
                </a:solidFill>
              </a:rPr>
              <a:t>layer</a:t>
            </a:r>
          </a:p>
          <a:p>
            <a:pPr marL="623888"/>
            <a:r>
              <a:rPr lang="en-US" dirty="0" smtClean="0">
                <a:solidFill>
                  <a:srgbClr val="00B050"/>
                </a:solidFill>
              </a:rPr>
              <a:t>Increased </a:t>
            </a:r>
            <a:r>
              <a:rPr lang="en-US" dirty="0" smtClean="0">
                <a:solidFill>
                  <a:srgbClr val="FF0000"/>
                </a:solidFill>
              </a:rPr>
              <a:t>reliability</a:t>
            </a:r>
          </a:p>
          <a:p>
            <a:pPr marL="623888"/>
            <a:r>
              <a:rPr lang="en-US" dirty="0" smtClean="0">
                <a:solidFill>
                  <a:srgbClr val="FF0000"/>
                </a:solidFill>
              </a:rPr>
              <a:t>TCP </a:t>
            </a:r>
            <a:r>
              <a:rPr lang="en-US" dirty="0">
                <a:solidFill>
                  <a:srgbClr val="FF0000"/>
                </a:solidFill>
              </a:rPr>
              <a:t>is </a:t>
            </a:r>
            <a:r>
              <a:rPr lang="en-US" dirty="0">
                <a:solidFill>
                  <a:srgbClr val="00B050"/>
                </a:solidFill>
              </a:rPr>
              <a:t>an important example.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The </a:t>
            </a:r>
            <a:r>
              <a:rPr lang="en-US" sz="4400" dirty="0">
                <a:solidFill>
                  <a:srgbClr val="FF0000"/>
                </a:solidFill>
              </a:rPr>
              <a:t>Model Used in in our </a:t>
            </a:r>
            <a:r>
              <a:rPr lang="en-US" sz="4400" dirty="0" smtClean="0">
                <a:solidFill>
                  <a:srgbClr val="FF0000"/>
                </a:solidFill>
              </a:rPr>
              <a:t>course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0257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19800"/>
          </a:xfrm>
        </p:spPr>
        <p:txBody>
          <a:bodyPr/>
          <a:lstStyle/>
          <a:p>
            <a:pPr marL="109537" indent="0">
              <a:buNone/>
            </a:pPr>
            <a:r>
              <a:rPr lang="en-US" b="1" dirty="0" smtClean="0">
                <a:solidFill>
                  <a:srgbClr val="6666FF"/>
                </a:solidFill>
              </a:rPr>
              <a:t>5- The </a:t>
            </a:r>
            <a:r>
              <a:rPr lang="en-US" b="1" dirty="0">
                <a:solidFill>
                  <a:srgbClr val="6666FF"/>
                </a:solidFill>
              </a:rPr>
              <a:t>application </a:t>
            </a:r>
            <a:r>
              <a:rPr lang="en-US" b="1" dirty="0" smtClean="0">
                <a:solidFill>
                  <a:srgbClr val="6666FF"/>
                </a:solidFill>
              </a:rPr>
              <a:t>layer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Contains </a:t>
            </a:r>
            <a:r>
              <a:rPr lang="en-US" dirty="0">
                <a:solidFill>
                  <a:srgbClr val="FF0000"/>
                </a:solidFill>
              </a:rPr>
              <a:t>programs</a:t>
            </a:r>
            <a:r>
              <a:rPr lang="en-US" dirty="0">
                <a:solidFill>
                  <a:srgbClr val="00B050"/>
                </a:solidFill>
              </a:rPr>
              <a:t> that make use of the network. </a:t>
            </a:r>
            <a:endParaRPr lang="en-US" dirty="0" smtClean="0">
              <a:solidFill>
                <a:srgbClr val="00B050"/>
              </a:solidFill>
            </a:endParaRPr>
          </a:p>
          <a:p>
            <a:pPr marL="109537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109537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HTTP</a:t>
            </a:r>
            <a:r>
              <a:rPr lang="en-US" dirty="0" smtClean="0">
                <a:solidFill>
                  <a:srgbClr val="00B050"/>
                </a:solidFill>
              </a:rPr>
              <a:t> and </a:t>
            </a:r>
            <a:r>
              <a:rPr lang="en-US" dirty="0" smtClean="0">
                <a:solidFill>
                  <a:srgbClr val="FF0000"/>
                </a:solidFill>
              </a:rPr>
              <a:t>DNS</a:t>
            </a:r>
            <a:r>
              <a:rPr lang="en-US" dirty="0" smtClean="0">
                <a:solidFill>
                  <a:srgbClr val="00B050"/>
                </a:solidFill>
              </a:rPr>
              <a:t> are </a:t>
            </a:r>
            <a:r>
              <a:rPr lang="en-US" dirty="0">
                <a:solidFill>
                  <a:srgbClr val="00B050"/>
                </a:solidFill>
              </a:rPr>
              <a:t>used by many applications.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The </a:t>
            </a:r>
            <a:r>
              <a:rPr lang="en-US" sz="4400" dirty="0">
                <a:solidFill>
                  <a:srgbClr val="FF0000"/>
                </a:solidFill>
              </a:rPr>
              <a:t>Model Used in in our </a:t>
            </a:r>
            <a:r>
              <a:rPr lang="en-US" sz="4400" dirty="0" smtClean="0">
                <a:solidFill>
                  <a:srgbClr val="FF0000"/>
                </a:solidFill>
              </a:rPr>
              <a:t>course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738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عنصر نائب للمحتوى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137983"/>
              </p:ext>
            </p:extLst>
          </p:nvPr>
        </p:nvGraphicFramePr>
        <p:xfrm>
          <a:off x="228600" y="762000"/>
          <a:ext cx="8763000" cy="5593032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623213">
                  <a:extLst>
                    <a:ext uri="{9D8B030D-6E8A-4147-A177-3AD203B41FA5}">
                      <a16:colId xmlns:a16="http://schemas.microsoft.com/office/drawing/2014/main" val="2291566015"/>
                    </a:ext>
                  </a:extLst>
                </a:gridCol>
                <a:gridCol w="3713923">
                  <a:extLst>
                    <a:ext uri="{9D8B030D-6E8A-4147-A177-3AD203B41FA5}">
                      <a16:colId xmlns:a16="http://schemas.microsoft.com/office/drawing/2014/main" val="1722375007"/>
                    </a:ext>
                  </a:extLst>
                </a:gridCol>
                <a:gridCol w="4425864">
                  <a:extLst>
                    <a:ext uri="{9D8B030D-6E8A-4147-A177-3AD203B41FA5}">
                      <a16:colId xmlns:a16="http://schemas.microsoft.com/office/drawing/2014/main" val="1031627578"/>
                    </a:ext>
                  </a:extLst>
                </a:gridCol>
              </a:tblGrid>
              <a:tr h="80151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OSI (Open System Interconnection)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TCP/IP (Transmission Control Protocol / Internet Protocol)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14182"/>
                  </a:ext>
                </a:extLst>
              </a:tr>
              <a:tr h="1920287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OSI is a generic, protocol independent standard, acting as a communication gateway between the network and end user.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TCP/IP model is based on standard protocols around which the Internet has developed. It is a communication protocol, which allows connection of hosts over a network.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856128"/>
                  </a:ext>
                </a:extLst>
              </a:tr>
              <a:tr h="153623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 OSI model the transport layer guarantees the delivery of packets.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 TCP/IP model the transport layer does not guarantee delivery of packets. Still the TCP/IP model is more reliable.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4690550"/>
                  </a:ext>
                </a:extLst>
              </a:tr>
              <a:tr h="115217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OSI model has a separate Presentation layer and Session layer.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TCP/IP does not have a separate Presentation layer or Session layer.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98145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effectLst/>
              </a:rPr>
              <a:t>Comparison of OSI </a:t>
            </a:r>
            <a:r>
              <a:rPr lang="en-US" dirty="0" smtClean="0">
                <a:solidFill>
                  <a:srgbClr val="FF0000"/>
                </a:solidFill>
                <a:effectLst/>
              </a:rPr>
              <a:t>and TCP/IP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23131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effectLst/>
              </a:rPr>
              <a:t>Comparison of OSI </a:t>
            </a:r>
            <a:r>
              <a:rPr lang="en-US" dirty="0" smtClean="0">
                <a:solidFill>
                  <a:srgbClr val="FF0000"/>
                </a:solidFill>
                <a:effectLst/>
              </a:rPr>
              <a:t>and TCP/IP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  <p:graphicFrame>
        <p:nvGraphicFramePr>
          <p:cNvPr id="5" name="عنصر نائب للمحتوى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520386"/>
              </p:ext>
            </p:extLst>
          </p:nvPr>
        </p:nvGraphicFramePr>
        <p:xfrm>
          <a:off x="457200" y="762001"/>
          <a:ext cx="8382000" cy="5791199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596116">
                  <a:extLst>
                    <a:ext uri="{9D8B030D-6E8A-4147-A177-3AD203B41FA5}">
                      <a16:colId xmlns:a16="http://schemas.microsoft.com/office/drawing/2014/main" val="2291566015"/>
                    </a:ext>
                  </a:extLst>
                </a:gridCol>
                <a:gridCol w="3552448">
                  <a:extLst>
                    <a:ext uri="{9D8B030D-6E8A-4147-A177-3AD203B41FA5}">
                      <a16:colId xmlns:a16="http://schemas.microsoft.com/office/drawing/2014/main" val="1722375007"/>
                    </a:ext>
                  </a:extLst>
                </a:gridCol>
                <a:gridCol w="4233436">
                  <a:extLst>
                    <a:ext uri="{9D8B030D-6E8A-4147-A177-3AD203B41FA5}">
                      <a16:colId xmlns:a16="http://schemas.microsoft.com/office/drawing/2014/main" val="1031627578"/>
                    </a:ext>
                  </a:extLst>
                </a:gridCol>
              </a:tblGrid>
              <a:tr h="92351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OSI (Open System Interconnection)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TCP/IP (Transmission Control Protocol / Internet Protocol)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14182"/>
                  </a:ext>
                </a:extLst>
              </a:tr>
              <a:tr h="177006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OSI is a reference model around which the networks are built. Generally it is used as a guidance tool.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TCP/IP model is, in a way implementation of the OSI model.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191458"/>
                  </a:ext>
                </a:extLst>
              </a:tr>
              <a:tr h="177006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Network layer of OSI model provides both connection oriented and connectionless service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Network layer in TCP/IP model provides connectionless service.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179433"/>
                  </a:ext>
                </a:extLst>
              </a:tr>
              <a:tr h="132755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OSI model has a problem of fitting the protocols into the model.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TCP/IP model does not fit any protocol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04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3834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43428"/>
            <a:ext cx="9067800" cy="5457371"/>
          </a:xfrm>
        </p:spPr>
        <p:txBody>
          <a:bodyPr/>
          <a:lstStyle/>
          <a:p>
            <a:pPr marL="109537" lvl="0" indent="0">
              <a:buNone/>
            </a:pPr>
            <a:r>
              <a:rPr lang="en-US" sz="3000" dirty="0" smtClean="0"/>
              <a:t>1- It </a:t>
            </a:r>
            <a:r>
              <a:rPr lang="en-US" sz="3000" dirty="0"/>
              <a:t>divides the </a:t>
            </a:r>
            <a:r>
              <a:rPr lang="en-US" sz="3000" dirty="0" smtClean="0"/>
              <a:t>network communication </a:t>
            </a:r>
            <a:r>
              <a:rPr lang="en-US" sz="3000" dirty="0"/>
              <a:t>process into smaller and simpler components, thus aiding component development, design, and troubleshooting</a:t>
            </a:r>
            <a:r>
              <a:rPr lang="en-US" sz="3000" dirty="0" smtClean="0"/>
              <a:t>.</a:t>
            </a:r>
          </a:p>
          <a:p>
            <a:pPr lvl="0"/>
            <a:endParaRPr lang="en-US" sz="3000" dirty="0" smtClean="0"/>
          </a:p>
          <a:p>
            <a:pPr lvl="0"/>
            <a:endParaRPr lang="en-US" sz="3000" dirty="0"/>
          </a:p>
          <a:p>
            <a:pPr marL="109537" lvl="0" indent="0">
              <a:buNone/>
            </a:pPr>
            <a:r>
              <a:rPr lang="en-US" sz="3000" dirty="0" smtClean="0"/>
              <a:t>2- It </a:t>
            </a:r>
            <a:r>
              <a:rPr lang="en-US" sz="3000" dirty="0"/>
              <a:t>allows multiple-vendor development through standardization of network components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rmAutofit fontScale="90000"/>
          </a:bodyPr>
          <a:lstStyle/>
          <a:p>
            <a:pPr marL="109537" indent="0" algn="ctr">
              <a:buNone/>
            </a:pPr>
            <a:r>
              <a:rPr lang="en-US" sz="4400" dirty="0">
                <a:solidFill>
                  <a:srgbClr val="FF0000"/>
                </a:solidFill>
              </a:rPr>
              <a:t>Advantages of Reference Models</a:t>
            </a:r>
          </a:p>
        </p:txBody>
      </p:sp>
    </p:spTree>
    <p:extLst>
      <p:ext uri="{BB962C8B-B14F-4D97-AF65-F5344CB8AC3E}">
        <p14:creationId xmlns:p14="http://schemas.microsoft.com/office/powerpoint/2010/main" val="31919955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عنصر نائب للمحتوى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907422"/>
              </p:ext>
            </p:extLst>
          </p:nvPr>
        </p:nvGraphicFramePr>
        <p:xfrm>
          <a:off x="304800" y="762001"/>
          <a:ext cx="8534400" cy="5562599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606954">
                  <a:extLst>
                    <a:ext uri="{9D8B030D-6E8A-4147-A177-3AD203B41FA5}">
                      <a16:colId xmlns:a16="http://schemas.microsoft.com/office/drawing/2014/main" val="2291566015"/>
                    </a:ext>
                  </a:extLst>
                </a:gridCol>
                <a:gridCol w="3617038">
                  <a:extLst>
                    <a:ext uri="{9D8B030D-6E8A-4147-A177-3AD203B41FA5}">
                      <a16:colId xmlns:a16="http://schemas.microsoft.com/office/drawing/2014/main" val="1722375007"/>
                    </a:ext>
                  </a:extLst>
                </a:gridCol>
                <a:gridCol w="4310408">
                  <a:extLst>
                    <a:ext uri="{9D8B030D-6E8A-4147-A177-3AD203B41FA5}">
                      <a16:colId xmlns:a16="http://schemas.microsoft.com/office/drawing/2014/main" val="1031627578"/>
                    </a:ext>
                  </a:extLst>
                </a:gridCol>
              </a:tblGrid>
              <a:tr h="102391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OSI (Open System Interconnection)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TCP/IP (Transmission Control Protocol / Internet Protocol)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14182"/>
                  </a:ext>
                </a:extLst>
              </a:tr>
              <a:tr h="147188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Protocols are hidden in OSI model and are easily replaced as the technology changes.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 TCP/IP replacing protocol is not easy.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1169669"/>
                  </a:ext>
                </a:extLst>
              </a:tr>
              <a:tr h="2453134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OSI model defines services, interfaces and protocols very clearly and makes clear distinction between them. It is protocol independent.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 TCP/IP, services, interfaces and protocols are not clearly separated. It is also protocol dependent.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5820183"/>
                  </a:ext>
                </a:extLst>
              </a:tr>
              <a:tr h="61366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It has 7 layers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It has 4 layers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652" marR="59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350788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effectLst/>
              </a:rPr>
              <a:t>Comparison of OSI </a:t>
            </a:r>
            <a:r>
              <a:rPr lang="en-US" dirty="0" smtClean="0">
                <a:solidFill>
                  <a:srgbClr val="FF0000"/>
                </a:solidFill>
                <a:effectLst/>
              </a:rPr>
              <a:t>and TCP/IP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24179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Data Encapsulation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48006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When </a:t>
            </a:r>
            <a:r>
              <a:rPr lang="en-US" dirty="0"/>
              <a:t>a host transmits data across a network to another device, the data goes through a process called </a:t>
            </a:r>
            <a:r>
              <a:rPr lang="en-US" dirty="0">
                <a:solidFill>
                  <a:srgbClr val="6666FF"/>
                </a:solidFill>
              </a:rPr>
              <a:t>encapsulation</a:t>
            </a:r>
            <a:r>
              <a:rPr lang="en-US" dirty="0"/>
              <a:t> and is wrapped with protocol information at each layer of the OSI or TCP/IP model. Each layer communicates only with its peer layer on the receiving device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109537" indent="0">
              <a:buNone/>
            </a:pP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152651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Data Encapsulation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77" y="1143000"/>
            <a:ext cx="8683023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1234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152400" y="762000"/>
            <a:ext cx="8991600" cy="5562600"/>
          </a:xfrm>
        </p:spPr>
        <p:txBody>
          <a:bodyPr/>
          <a:lstStyle/>
          <a:p>
            <a:pPr marL="109537" indent="0">
              <a:buNone/>
            </a:pPr>
            <a:r>
              <a:rPr lang="en-US" sz="2200" dirty="0">
                <a:solidFill>
                  <a:srgbClr val="6666FF"/>
                </a:solidFill>
              </a:rPr>
              <a:t>At a transmitting device, the data encapsulation method works like this:</a:t>
            </a:r>
          </a:p>
          <a:p>
            <a:pPr marL="107950" indent="0">
              <a:buNone/>
            </a:pPr>
            <a:r>
              <a:rPr lang="en-US" sz="2200" dirty="0" smtClean="0"/>
              <a:t>1- User </a:t>
            </a:r>
            <a:r>
              <a:rPr lang="en-US" sz="2200" dirty="0">
                <a:solidFill>
                  <a:srgbClr val="6666FF"/>
                </a:solidFill>
              </a:rPr>
              <a:t>information</a:t>
            </a:r>
            <a:r>
              <a:rPr lang="en-US" sz="2200" dirty="0"/>
              <a:t> is converted to </a:t>
            </a:r>
            <a:r>
              <a:rPr lang="en-US" sz="2200" dirty="0">
                <a:solidFill>
                  <a:srgbClr val="6666FF"/>
                </a:solidFill>
              </a:rPr>
              <a:t>data</a:t>
            </a:r>
            <a:r>
              <a:rPr lang="en-US" sz="2200" dirty="0"/>
              <a:t> for transmission on the network.</a:t>
            </a:r>
          </a:p>
          <a:p>
            <a:pPr marL="107950" indent="0">
              <a:buNone/>
            </a:pPr>
            <a:r>
              <a:rPr lang="en-US" sz="2200" dirty="0" smtClean="0"/>
              <a:t>2- </a:t>
            </a:r>
            <a:r>
              <a:rPr lang="en-US" sz="2200" dirty="0" smtClean="0">
                <a:solidFill>
                  <a:srgbClr val="6666FF"/>
                </a:solidFill>
              </a:rPr>
              <a:t>Data</a:t>
            </a:r>
            <a:r>
              <a:rPr lang="en-US" sz="2200" dirty="0" smtClean="0"/>
              <a:t> </a:t>
            </a:r>
            <a:r>
              <a:rPr lang="en-US" sz="2200" dirty="0"/>
              <a:t>is converted to </a:t>
            </a:r>
            <a:r>
              <a:rPr lang="en-US" sz="2200" dirty="0">
                <a:solidFill>
                  <a:srgbClr val="6666FF"/>
                </a:solidFill>
              </a:rPr>
              <a:t>segments</a:t>
            </a:r>
            <a:r>
              <a:rPr lang="en-US" sz="2200" dirty="0"/>
              <a:t>, and a reliable connection is set up between the transmitting and receiving hosts.</a:t>
            </a:r>
          </a:p>
          <a:p>
            <a:pPr marL="107950" indent="0">
              <a:buNone/>
            </a:pPr>
            <a:r>
              <a:rPr lang="en-US" sz="2200" dirty="0" smtClean="0"/>
              <a:t>3- </a:t>
            </a:r>
            <a:r>
              <a:rPr lang="en-US" sz="2200" dirty="0" smtClean="0">
                <a:solidFill>
                  <a:srgbClr val="6666FF"/>
                </a:solidFill>
              </a:rPr>
              <a:t>Segments</a:t>
            </a:r>
            <a:r>
              <a:rPr lang="en-US" sz="2200" dirty="0" smtClean="0"/>
              <a:t> </a:t>
            </a:r>
            <a:r>
              <a:rPr lang="en-US" sz="2200" dirty="0"/>
              <a:t>are converted to </a:t>
            </a:r>
            <a:r>
              <a:rPr lang="en-US" sz="2200" dirty="0">
                <a:solidFill>
                  <a:srgbClr val="6666FF"/>
                </a:solidFill>
              </a:rPr>
              <a:t>packets</a:t>
            </a:r>
            <a:r>
              <a:rPr lang="en-US" sz="2200" dirty="0"/>
              <a:t> or </a:t>
            </a:r>
            <a:r>
              <a:rPr lang="en-US" sz="2200" dirty="0">
                <a:solidFill>
                  <a:srgbClr val="6666FF"/>
                </a:solidFill>
              </a:rPr>
              <a:t>datagrams</a:t>
            </a:r>
            <a:r>
              <a:rPr lang="en-US" sz="2200" dirty="0"/>
              <a:t>, and a logical address is placed in the header so each packet can be routed through an internetwork.</a:t>
            </a:r>
          </a:p>
          <a:p>
            <a:pPr marL="107950" indent="0">
              <a:buNone/>
            </a:pPr>
            <a:r>
              <a:rPr lang="en-US" sz="2200" dirty="0" smtClean="0"/>
              <a:t>4- </a:t>
            </a:r>
            <a:r>
              <a:rPr lang="en-US" sz="2200" dirty="0" smtClean="0">
                <a:solidFill>
                  <a:srgbClr val="6666FF"/>
                </a:solidFill>
              </a:rPr>
              <a:t>Packets</a:t>
            </a:r>
            <a:r>
              <a:rPr lang="en-US" sz="2200" dirty="0" smtClean="0"/>
              <a:t> </a:t>
            </a:r>
            <a:r>
              <a:rPr lang="en-US" sz="2200" dirty="0"/>
              <a:t>or </a:t>
            </a:r>
            <a:r>
              <a:rPr lang="en-US" sz="2200" dirty="0">
                <a:solidFill>
                  <a:srgbClr val="6666FF"/>
                </a:solidFill>
              </a:rPr>
              <a:t>datagrams</a:t>
            </a:r>
            <a:r>
              <a:rPr lang="en-US" sz="2200" dirty="0"/>
              <a:t> are converted to </a:t>
            </a:r>
            <a:r>
              <a:rPr lang="en-US" sz="2200" dirty="0">
                <a:solidFill>
                  <a:srgbClr val="6666FF"/>
                </a:solidFill>
              </a:rPr>
              <a:t>frames</a:t>
            </a:r>
            <a:r>
              <a:rPr lang="en-US" sz="2200" dirty="0"/>
              <a:t> for transmission on the local network. Hardware (Ethernet) addresses are used to uniquely identify hosts on a local network segment.</a:t>
            </a:r>
          </a:p>
          <a:p>
            <a:pPr marL="107950" indent="0">
              <a:buNone/>
            </a:pPr>
            <a:r>
              <a:rPr lang="en-US" sz="2200" dirty="0" smtClean="0"/>
              <a:t>5- </a:t>
            </a:r>
            <a:r>
              <a:rPr lang="en-US" sz="2200" dirty="0" smtClean="0">
                <a:solidFill>
                  <a:srgbClr val="6666FF"/>
                </a:solidFill>
              </a:rPr>
              <a:t>Frames</a:t>
            </a:r>
            <a:r>
              <a:rPr lang="en-US" sz="2200" dirty="0" smtClean="0"/>
              <a:t> </a:t>
            </a:r>
            <a:r>
              <a:rPr lang="en-US" sz="2200" dirty="0"/>
              <a:t>are converted to </a:t>
            </a:r>
            <a:r>
              <a:rPr lang="en-US" sz="2200" dirty="0">
                <a:solidFill>
                  <a:srgbClr val="6666FF"/>
                </a:solidFill>
              </a:rPr>
              <a:t>bits</a:t>
            </a:r>
            <a:r>
              <a:rPr lang="en-US" sz="2200" dirty="0"/>
              <a:t>, and a digital encoding and clocking scheme is used.</a:t>
            </a:r>
          </a:p>
          <a:p>
            <a:endParaRPr lang="ar-IQ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Data Encapsulation</a:t>
            </a:r>
          </a:p>
        </p:txBody>
      </p:sp>
    </p:spTree>
    <p:extLst>
      <p:ext uri="{BB962C8B-B14F-4D97-AF65-F5344CB8AC3E}">
        <p14:creationId xmlns:p14="http://schemas.microsoft.com/office/powerpoint/2010/main" val="35652430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828800"/>
          </a:xfrm>
        </p:spPr>
        <p:txBody>
          <a:bodyPr>
            <a:noAutofit/>
          </a:bodyPr>
          <a:lstStyle/>
          <a:p>
            <a:pPr lvl="0" algn="ctr"/>
            <a:r>
              <a:rPr lang="en-US" sz="9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US" sz="9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8478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2" grpId="3"/>
      <p:bldP spid="2" grpId="4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6" descr="question-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1000"/>
            <a:ext cx="4673600" cy="583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5791200"/>
          </a:xfrm>
        </p:spPr>
        <p:txBody>
          <a:bodyPr/>
          <a:lstStyle/>
          <a:p>
            <a:pPr marL="109537" lvl="0" indent="0">
              <a:buNone/>
            </a:pPr>
            <a:r>
              <a:rPr lang="en-US" sz="3200" dirty="0" smtClean="0"/>
              <a:t>3- It </a:t>
            </a:r>
            <a:r>
              <a:rPr lang="en-US" sz="3200" dirty="0"/>
              <a:t>encourages industry standardization by defining what functions occur at each layer of the model</a:t>
            </a:r>
            <a:r>
              <a:rPr lang="en-US" sz="3200" dirty="0" smtClean="0"/>
              <a:t>.</a:t>
            </a:r>
          </a:p>
          <a:p>
            <a:pPr marL="109537" lvl="0" indent="0">
              <a:buNone/>
            </a:pPr>
            <a:endParaRPr lang="en-US" sz="3200" dirty="0"/>
          </a:p>
          <a:p>
            <a:pPr marL="109537" lvl="0" indent="0">
              <a:buNone/>
            </a:pPr>
            <a:r>
              <a:rPr lang="en-US" sz="3200" dirty="0" smtClean="0"/>
              <a:t>4- It </a:t>
            </a:r>
            <a:r>
              <a:rPr lang="en-US" sz="3200" dirty="0"/>
              <a:t>allows various types of network hardware and software to communicate</a:t>
            </a:r>
            <a:r>
              <a:rPr lang="en-US" sz="3200" dirty="0" smtClean="0"/>
              <a:t>.</a:t>
            </a:r>
          </a:p>
          <a:p>
            <a:pPr marL="109537" lvl="0" indent="0">
              <a:buNone/>
            </a:pPr>
            <a:endParaRPr lang="en-US" sz="3200" dirty="0"/>
          </a:p>
          <a:p>
            <a:pPr marL="109537" indent="0">
              <a:buNone/>
            </a:pPr>
            <a:r>
              <a:rPr lang="en-US" sz="3200" dirty="0"/>
              <a:t>5- It prevents changes in one layer from affecting other layers, so it doesn’t hamper development and makes application programming easier.</a:t>
            </a:r>
          </a:p>
          <a:p>
            <a:pPr marL="109537" lvl="0" indent="0">
              <a:buNone/>
            </a:pP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838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Advantages of Reference Models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1194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943428"/>
            <a:ext cx="9144000" cy="5457371"/>
          </a:xfrm>
        </p:spPr>
        <p:txBody>
          <a:bodyPr/>
          <a:lstStyle/>
          <a:p>
            <a:pPr marL="109537" indent="0">
              <a:buNone/>
            </a:pPr>
            <a:endParaRPr lang="en-US" sz="2400" dirty="0" smtClean="0"/>
          </a:p>
          <a:p>
            <a:pPr marL="109537" indent="0">
              <a:buNone/>
            </a:pPr>
            <a:r>
              <a:rPr lang="en-US" sz="2400" dirty="0" smtClean="0"/>
              <a:t>In </a:t>
            </a:r>
            <a:r>
              <a:rPr lang="en-US" sz="2400" dirty="0"/>
              <a:t>the late 1970s, </a:t>
            </a:r>
            <a:r>
              <a:rPr lang="en-US" sz="2400" b="1" dirty="0">
                <a:solidFill>
                  <a:srgbClr val="6666FF"/>
                </a:solidFill>
              </a:rPr>
              <a:t>the Open </a:t>
            </a:r>
            <a:r>
              <a:rPr lang="en-US" sz="2400" b="1" dirty="0" smtClean="0">
                <a:solidFill>
                  <a:srgbClr val="6666FF"/>
                </a:solidFill>
              </a:rPr>
              <a:t>Systems Interconnection </a:t>
            </a:r>
            <a:r>
              <a:rPr lang="en-US" sz="2400" b="1" dirty="0">
                <a:solidFill>
                  <a:srgbClr val="6666FF"/>
                </a:solidFill>
              </a:rPr>
              <a:t>(OSI)</a:t>
            </a:r>
            <a:r>
              <a:rPr lang="en-US" sz="2400" dirty="0">
                <a:solidFill>
                  <a:srgbClr val="6666FF"/>
                </a:solidFill>
              </a:rPr>
              <a:t> </a:t>
            </a:r>
            <a:r>
              <a:rPr lang="en-US" sz="2400" dirty="0"/>
              <a:t>reference model was created by </a:t>
            </a:r>
            <a:r>
              <a:rPr lang="en-US" sz="2400" dirty="0" smtClean="0">
                <a:solidFill>
                  <a:srgbClr val="00B050"/>
                </a:solidFill>
              </a:rPr>
              <a:t>the International </a:t>
            </a:r>
            <a:r>
              <a:rPr lang="en-US" sz="2400" dirty="0">
                <a:solidFill>
                  <a:srgbClr val="00B050"/>
                </a:solidFill>
              </a:rPr>
              <a:t>Standards Organization</a:t>
            </a:r>
          </a:p>
          <a:p>
            <a:pPr marL="109537" lvl="0" indent="0">
              <a:buNone/>
            </a:pPr>
            <a:endParaRPr lang="en-US" sz="2400" b="1" dirty="0">
              <a:solidFill>
                <a:srgbClr val="00B050"/>
              </a:solidFill>
            </a:endParaRPr>
          </a:p>
          <a:p>
            <a:pPr lvl="0"/>
            <a:r>
              <a:rPr lang="en-US" sz="2400" dirty="0"/>
              <a:t>The OSI model was meant to help vendors create interoperable network devices and software in the form of protocols so that different vendor networks could work with each </a:t>
            </a:r>
            <a:r>
              <a:rPr lang="en-US" sz="2400" dirty="0" smtClean="0"/>
              <a:t>other</a:t>
            </a:r>
          </a:p>
          <a:p>
            <a:pPr lvl="0"/>
            <a:endParaRPr lang="en-US" sz="2400" dirty="0">
              <a:solidFill>
                <a:srgbClr val="00B050"/>
              </a:solidFill>
            </a:endParaRPr>
          </a:p>
          <a:p>
            <a:pPr lvl="0"/>
            <a:r>
              <a:rPr lang="en-US" sz="2400" dirty="0">
                <a:solidFill>
                  <a:srgbClr val="6666FF"/>
                </a:solidFill>
              </a:rPr>
              <a:t>The ISO-OSI model is a </a:t>
            </a:r>
            <a:r>
              <a:rPr lang="en-US" sz="2400" b="1" dirty="0">
                <a:solidFill>
                  <a:srgbClr val="6666FF"/>
                </a:solidFill>
              </a:rPr>
              <a:t>seven-layers</a:t>
            </a:r>
            <a:r>
              <a:rPr lang="en-US" sz="2400" dirty="0">
                <a:solidFill>
                  <a:srgbClr val="6666FF"/>
                </a:solidFill>
              </a:rPr>
              <a:t> architecture.</a:t>
            </a:r>
            <a:endParaRPr lang="en-US" sz="2000" dirty="0" smtClean="0">
              <a:solidFill>
                <a:srgbClr val="6666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pPr marL="109537" indent="0" algn="ctr">
              <a:buNone/>
            </a:pPr>
            <a:r>
              <a:rPr lang="en-US" dirty="0"/>
              <a:t>OSI reference model</a:t>
            </a:r>
          </a:p>
        </p:txBody>
      </p:sp>
    </p:spTree>
    <p:extLst>
      <p:ext uri="{BB962C8B-B14F-4D97-AF65-F5344CB8AC3E}">
        <p14:creationId xmlns:p14="http://schemas.microsoft.com/office/powerpoint/2010/main" val="4808924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57371"/>
          </a:xfrm>
        </p:spPr>
        <p:txBody>
          <a:bodyPr/>
          <a:lstStyle/>
          <a:p>
            <a:pPr marL="255588" lvl="0"/>
            <a:r>
              <a:rPr lang="en-US" sz="2800" dirty="0"/>
              <a:t>One of the greatest functions of the OSI specifications is to assist in data transfer between </a:t>
            </a:r>
            <a:r>
              <a:rPr lang="en-US" sz="2800" dirty="0">
                <a:solidFill>
                  <a:srgbClr val="6666FF"/>
                </a:solidFill>
              </a:rPr>
              <a:t>disparate </a:t>
            </a:r>
            <a:r>
              <a:rPr lang="en-US" sz="2800" dirty="0" smtClean="0">
                <a:solidFill>
                  <a:srgbClr val="6666FF"/>
                </a:solidFill>
              </a:rPr>
              <a:t>hosts</a:t>
            </a:r>
          </a:p>
          <a:p>
            <a:pPr marL="255588" lvl="0"/>
            <a:endParaRPr lang="en-US" sz="2800" dirty="0" smtClean="0">
              <a:solidFill>
                <a:srgbClr val="6666FF"/>
              </a:solidFill>
            </a:endParaRPr>
          </a:p>
          <a:p>
            <a:pPr marL="255588" lvl="0"/>
            <a:r>
              <a:rPr lang="en-US" sz="2800" dirty="0"/>
              <a:t>The OSI model isn’t a physical model. Rather, it’s </a:t>
            </a:r>
            <a:r>
              <a:rPr lang="en-US" sz="2800" dirty="0">
                <a:solidFill>
                  <a:srgbClr val="FF0000"/>
                </a:solidFill>
              </a:rPr>
              <a:t>a set of guidelines that application developers can use to create and implement applications that run on a network.</a:t>
            </a:r>
          </a:p>
          <a:p>
            <a:pPr marL="255588" lvl="0"/>
            <a:endParaRPr lang="en-US" sz="2800" dirty="0"/>
          </a:p>
          <a:p>
            <a:pPr marL="255588" lvl="0"/>
            <a:r>
              <a:rPr lang="en-US" sz="2800" dirty="0" smtClean="0">
                <a:solidFill>
                  <a:srgbClr val="6666FF"/>
                </a:solidFill>
              </a:rPr>
              <a:t>It </a:t>
            </a:r>
            <a:r>
              <a:rPr lang="en-US" sz="2800" dirty="0">
                <a:solidFill>
                  <a:srgbClr val="6666FF"/>
                </a:solidFill>
              </a:rPr>
              <a:t>also provides a framework for creating and implementing networking standards, devices, and internetworking schemes.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OSI reference model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2953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OSI reference model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072825"/>
              </p:ext>
            </p:extLst>
          </p:nvPr>
        </p:nvGraphicFramePr>
        <p:xfrm>
          <a:off x="609601" y="914400"/>
          <a:ext cx="8305799" cy="529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7937">
                  <a:extLst>
                    <a:ext uri="{9D8B030D-6E8A-4147-A177-3AD203B41FA5}">
                      <a16:colId xmlns:a16="http://schemas.microsoft.com/office/drawing/2014/main" val="4077558099"/>
                    </a:ext>
                  </a:extLst>
                </a:gridCol>
                <a:gridCol w="2112577">
                  <a:extLst>
                    <a:ext uri="{9D8B030D-6E8A-4147-A177-3AD203B41FA5}">
                      <a16:colId xmlns:a16="http://schemas.microsoft.com/office/drawing/2014/main" val="4100311339"/>
                    </a:ext>
                  </a:extLst>
                </a:gridCol>
                <a:gridCol w="4395285">
                  <a:extLst>
                    <a:ext uri="{9D8B030D-6E8A-4147-A177-3AD203B41FA5}">
                      <a16:colId xmlns:a16="http://schemas.microsoft.com/office/drawing/2014/main" val="628728796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Layer 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effectLst/>
                        </a:rPr>
                        <a:t>Application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</a:rPr>
                        <a:t>Application services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083323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Layer 6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effectLst/>
                        </a:rPr>
                        <a:t>Presentation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Data encryption, compression, translation services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907885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Layer 5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effectLst/>
                        </a:rPr>
                        <a:t>Session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Dialog control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517502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Layer 4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effectLst/>
                        </a:rPr>
                        <a:t>Transport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End-to-end connection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659908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Layer 3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effectLst/>
                        </a:rPr>
                        <a:t>Network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Routing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092388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Layer 2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effectLst/>
                        </a:rPr>
                        <a:t>Data Link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Framing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746249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Layer 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Physical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Physical topology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693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0345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57371"/>
          </a:xfrm>
        </p:spPr>
        <p:txBody>
          <a:bodyPr/>
          <a:lstStyle/>
          <a:p>
            <a:pPr marL="109537" indent="0">
              <a:buNone/>
            </a:pPr>
            <a:r>
              <a:rPr lang="en-US" sz="2400" b="1" dirty="0">
                <a:solidFill>
                  <a:srgbClr val="6666FF"/>
                </a:solidFill>
              </a:rPr>
              <a:t>1- Application layer</a:t>
            </a:r>
            <a:endParaRPr lang="en-US" sz="2400" dirty="0">
              <a:solidFill>
                <a:srgbClr val="6666FF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HTTP </a:t>
            </a:r>
            <a:r>
              <a:rPr lang="en-US" sz="2400" dirty="0">
                <a:solidFill>
                  <a:srgbClr val="FF0000"/>
                </a:solidFill>
              </a:rPr>
              <a:t>(Hyper Text Transfer Protocol), </a:t>
            </a:r>
            <a:r>
              <a:rPr lang="en-US" sz="2400" dirty="0" smtClean="0">
                <a:solidFill>
                  <a:srgbClr val="FF0000"/>
                </a:solidFill>
              </a:rPr>
              <a:t>file </a:t>
            </a:r>
            <a:r>
              <a:rPr lang="en-US" sz="2400" dirty="0">
                <a:solidFill>
                  <a:srgbClr val="FF0000"/>
                </a:solidFill>
              </a:rPr>
              <a:t>transfer, </a:t>
            </a:r>
            <a:r>
              <a:rPr lang="en-US" sz="2400" dirty="0" smtClean="0">
                <a:solidFill>
                  <a:srgbClr val="FF0000"/>
                </a:solidFill>
              </a:rPr>
              <a:t>electronic </a:t>
            </a:r>
            <a:r>
              <a:rPr lang="en-US" sz="2400" dirty="0">
                <a:solidFill>
                  <a:srgbClr val="FF0000"/>
                </a:solidFill>
              </a:rPr>
              <a:t>mail, and network news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  <a:p>
            <a:pPr marL="109537" indent="0">
              <a:buNone/>
            </a:pPr>
            <a:r>
              <a:rPr lang="en-US" sz="2400" dirty="0"/>
              <a:t>Functions of application </a:t>
            </a:r>
            <a:r>
              <a:rPr lang="en-US" sz="2400" dirty="0" smtClean="0"/>
              <a:t>layer</a:t>
            </a:r>
            <a:endParaRPr lang="en-US" sz="2400" dirty="0"/>
          </a:p>
          <a:p>
            <a:pPr marL="109537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1- </a:t>
            </a:r>
            <a:r>
              <a:rPr lang="en-US" sz="2400" dirty="0">
                <a:solidFill>
                  <a:srgbClr val="00B050"/>
                </a:solidFill>
              </a:rPr>
              <a:t>Mail </a:t>
            </a:r>
            <a:r>
              <a:rPr lang="en-US" sz="2400" dirty="0" smtClean="0">
                <a:solidFill>
                  <a:srgbClr val="00B050"/>
                </a:solidFill>
              </a:rPr>
              <a:t>Services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109537" indent="0">
              <a:buNone/>
            </a:pPr>
            <a:endParaRPr lang="en-US" sz="2400" dirty="0">
              <a:solidFill>
                <a:srgbClr val="00B050"/>
              </a:solidFill>
            </a:endParaRPr>
          </a:p>
          <a:p>
            <a:pPr marL="109537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2- Network Virtual </a:t>
            </a:r>
            <a:r>
              <a:rPr lang="en-US" sz="2400" dirty="0" smtClean="0">
                <a:solidFill>
                  <a:srgbClr val="00B050"/>
                </a:solidFill>
              </a:rPr>
              <a:t>Terminal</a:t>
            </a:r>
          </a:p>
          <a:p>
            <a:pPr marL="109537" indent="0">
              <a:buNone/>
            </a:pPr>
            <a:endParaRPr lang="en-US" sz="2400" dirty="0">
              <a:solidFill>
                <a:srgbClr val="00B050"/>
              </a:solidFill>
            </a:endParaRPr>
          </a:p>
          <a:p>
            <a:pPr marL="109537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3- Directory </a:t>
            </a:r>
            <a:r>
              <a:rPr lang="en-US" sz="2400" dirty="0" smtClean="0">
                <a:solidFill>
                  <a:srgbClr val="00B050"/>
                </a:solidFill>
              </a:rPr>
              <a:t>Services</a:t>
            </a:r>
          </a:p>
          <a:p>
            <a:pPr marL="109537" indent="0">
              <a:buNone/>
            </a:pPr>
            <a:endParaRPr lang="en-US" sz="2400" b="1" dirty="0">
              <a:solidFill>
                <a:srgbClr val="00B050"/>
              </a:solidFill>
            </a:endParaRPr>
          </a:p>
          <a:p>
            <a:pPr marL="109537" indent="0"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4= File </a:t>
            </a:r>
            <a:r>
              <a:rPr lang="en-US" sz="2400" b="1" dirty="0">
                <a:solidFill>
                  <a:srgbClr val="00B050"/>
                </a:solidFill>
              </a:rPr>
              <a:t>Transfer, Access and Management (FTAM):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OSI reference model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9412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57371"/>
          </a:xfrm>
        </p:spPr>
        <p:txBody>
          <a:bodyPr/>
          <a:lstStyle/>
          <a:p>
            <a:pPr marL="109537" indent="0">
              <a:buNone/>
            </a:pPr>
            <a:r>
              <a:rPr lang="en-US" sz="2400" b="1" dirty="0">
                <a:solidFill>
                  <a:srgbClr val="6666FF"/>
                </a:solidFill>
              </a:rPr>
              <a:t>2- Presentation Layer</a:t>
            </a:r>
          </a:p>
          <a:p>
            <a:pPr marL="109537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primary goal of this layer is to take care of the syntax and semantics of the information exchanged between two communicating systems</a:t>
            </a:r>
          </a:p>
          <a:p>
            <a:pPr marL="109537" indent="0">
              <a:buNone/>
            </a:pPr>
            <a:endParaRPr lang="en-US" sz="2400" b="1" dirty="0">
              <a:solidFill>
                <a:srgbClr val="6666FF"/>
              </a:solidFill>
            </a:endParaRPr>
          </a:p>
          <a:p>
            <a:pPr marL="109537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Functions of presentation layer:</a:t>
            </a:r>
          </a:p>
          <a:p>
            <a:pPr marL="109537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1- </a:t>
            </a:r>
            <a:r>
              <a:rPr lang="en-US" sz="2400" b="1" dirty="0" smtClean="0">
                <a:solidFill>
                  <a:srgbClr val="FF0000"/>
                </a:solidFill>
              </a:rPr>
              <a:t>Translation</a:t>
            </a:r>
          </a:p>
          <a:p>
            <a:pPr marL="109537" indent="0"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109537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2- </a:t>
            </a:r>
            <a:r>
              <a:rPr lang="en-US" sz="2400" b="1" dirty="0" smtClean="0">
                <a:solidFill>
                  <a:srgbClr val="FF0000"/>
                </a:solidFill>
              </a:rPr>
              <a:t>Encryption</a:t>
            </a:r>
          </a:p>
          <a:p>
            <a:pPr marL="109537" indent="0"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109537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3- Compression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OSI reference model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1214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3982</TotalTime>
  <Words>1731</Words>
  <Application>Microsoft Office PowerPoint</Application>
  <PresentationFormat>عرض على الشاشة (4:3)</PresentationFormat>
  <Paragraphs>295</Paragraphs>
  <Slides>35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35</vt:i4>
      </vt:variant>
    </vt:vector>
  </HeadingPairs>
  <TitlesOfParts>
    <vt:vector size="43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Computer Networks</vt:lpstr>
      <vt:lpstr>Presentation Outline</vt:lpstr>
      <vt:lpstr>Advantages of Reference Models</vt:lpstr>
      <vt:lpstr>Advantages of Reference Models</vt:lpstr>
      <vt:lpstr>OSI reference model</vt:lpstr>
      <vt:lpstr>OSI reference model</vt:lpstr>
      <vt:lpstr>OSI reference model</vt:lpstr>
      <vt:lpstr>OSI reference model</vt:lpstr>
      <vt:lpstr>OSI reference model</vt:lpstr>
      <vt:lpstr>OSI reference model</vt:lpstr>
      <vt:lpstr>OSI reference model</vt:lpstr>
      <vt:lpstr>OSI reference model</vt:lpstr>
      <vt:lpstr>OSI reference model</vt:lpstr>
      <vt:lpstr>OSI reference model</vt:lpstr>
      <vt:lpstr>TCP/IP reference model</vt:lpstr>
      <vt:lpstr>TCP/IP reference model</vt:lpstr>
      <vt:lpstr>TCP/IP reference model</vt:lpstr>
      <vt:lpstr>TCP/IP reference model</vt:lpstr>
      <vt:lpstr>TCP/IP reference model</vt:lpstr>
      <vt:lpstr>TCP/IP reference model</vt:lpstr>
      <vt:lpstr>TCP/IP reference model</vt:lpstr>
      <vt:lpstr>TCP/IP reference model</vt:lpstr>
      <vt:lpstr>The Model Used in in our course</vt:lpstr>
      <vt:lpstr>The Model Used in in our course</vt:lpstr>
      <vt:lpstr>The Model Used in in our course</vt:lpstr>
      <vt:lpstr>The Model Used in in our course</vt:lpstr>
      <vt:lpstr>The Model Used in in our course</vt:lpstr>
      <vt:lpstr>Comparison of OSI and TCP/IP</vt:lpstr>
      <vt:lpstr>Comparison of OSI and TCP/IP</vt:lpstr>
      <vt:lpstr>Comparison of OSI and TCP/IP</vt:lpstr>
      <vt:lpstr>Data Encapsulation</vt:lpstr>
      <vt:lpstr>Data Encapsulation</vt:lpstr>
      <vt:lpstr>Data Encapsulation</vt:lpstr>
      <vt:lpstr>THANK YOU</vt:lpstr>
      <vt:lpstr>عرض تقديمي في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bad is selfish routing?</dc:title>
  <dc:creator>al marsa</dc:creator>
  <cp:lastModifiedBy>al marsa</cp:lastModifiedBy>
  <cp:revision>224</cp:revision>
  <dcterms:created xsi:type="dcterms:W3CDTF">2010-04-29T23:38:56Z</dcterms:created>
  <dcterms:modified xsi:type="dcterms:W3CDTF">2017-11-15T18:44:39Z</dcterms:modified>
</cp:coreProperties>
</file>